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87" r:id="rId3"/>
    <p:sldId id="286" r:id="rId4"/>
    <p:sldId id="262" r:id="rId5"/>
    <p:sldId id="289" r:id="rId6"/>
    <p:sldId id="263" r:id="rId7"/>
    <p:sldId id="265" r:id="rId8"/>
    <p:sldId id="266" r:id="rId9"/>
    <p:sldId id="280" r:id="rId10"/>
    <p:sldId id="288" r:id="rId11"/>
    <p:sldId id="281" r:id="rId12"/>
    <p:sldId id="283" r:id="rId13"/>
    <p:sldId id="284" r:id="rId14"/>
    <p:sldId id="260" r:id="rId15"/>
    <p:sldId id="272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9900CC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0" autoAdjust="0"/>
    <p:restoredTop sz="99286" autoAdjust="0"/>
  </p:normalViewPr>
  <p:slideViewPr>
    <p:cSldViewPr>
      <p:cViewPr varScale="1">
        <p:scale>
          <a:sx n="108" d="100"/>
          <a:sy n="108" d="100"/>
        </p:scale>
        <p:origin x="-9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DE65E-BA9D-40C6-940B-6F08FBD39DC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FE0F5-3E78-46FF-9C21-FF7E65AD4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FE0F5-3E78-46FF-9C21-FF7E65AD4A5D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gray">
          <a:xfrm>
            <a:off x="8211312" y="2788920"/>
            <a:ext cx="932688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2130552"/>
            <a:ext cx="84582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2496312" y="0"/>
            <a:ext cx="1709928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0" y="0"/>
            <a:ext cx="2788920" cy="235915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0624" y="3118104"/>
            <a:ext cx="7781544" cy="1470025"/>
          </a:xfr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59152"/>
            <a:ext cx="8211312" cy="6858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1296" y="3044952"/>
            <a:ext cx="4690872" cy="74066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8211312" y="2788920"/>
            <a:ext cx="932688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2130552"/>
            <a:ext cx="84582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2496312" y="0"/>
            <a:ext cx="1709928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0" y="0"/>
            <a:ext cx="2788920" cy="267004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3813048"/>
            <a:ext cx="77724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80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80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627632"/>
            <a:ext cx="4040188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627632"/>
            <a:ext cx="4041775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501384"/>
            <a:ext cx="9144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0" y="0"/>
            <a:ext cx="9144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0"/>
            <a:ext cx="2432304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1426464" y="0"/>
            <a:ext cx="1572768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 bwMode="gray">
          <a:xfrm>
            <a:off x="0" y="6501384"/>
            <a:ext cx="9144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0"/>
            <a:ext cx="9144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 bwMode="gray">
          <a:xfrm>
            <a:off x="0" y="0"/>
            <a:ext cx="301752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0" y="0"/>
            <a:ext cx="2432304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 bwMode="gray">
          <a:xfrm>
            <a:off x="1426464" y="0"/>
            <a:ext cx="1572768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8842248" y="0"/>
            <a:ext cx="301752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48640"/>
            <a:ext cx="7699248" cy="93268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0952" y="1645920"/>
            <a:ext cx="2816352" cy="44805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645920"/>
            <a:ext cx="4800600" cy="4480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368" y="658368"/>
            <a:ext cx="5486400" cy="822960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1792224" y="1618488"/>
            <a:ext cx="5486400" cy="3639312"/>
          </a:xfrm>
          <a:solidFill>
            <a:srgbClr val="F8F8F8"/>
          </a:solidFill>
          <a:ln w="76200" cmpd="sng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24" y="5413248"/>
            <a:ext cx="5486400" cy="9875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7693074" cy="4525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gray">
          <a:xfrm rot="5400000">
            <a:off x="4572000" y="2350008"/>
            <a:ext cx="6519672" cy="1810512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6553200" y="6135624"/>
            <a:ext cx="987552" cy="722376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8606181" y="1379355"/>
            <a:ext cx="539496" cy="1463040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8604504" y="0"/>
            <a:ext cx="539496" cy="18288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1152" y="274637"/>
            <a:ext cx="1673352" cy="58521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27648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402336"/>
            <a:ext cx="8686800" cy="109728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165592" y="996696"/>
            <a:ext cx="978408" cy="896112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1783080" y="0"/>
            <a:ext cx="1947672" cy="539496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2432304" cy="53949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9496"/>
            <a:ext cx="8229600" cy="96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E70C3-0867-4119-BCBD-AB49558914A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70448" y="6537960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2152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3" pitchFamily="18" charset="2"/>
        <a:buChar char="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00034" y="3000372"/>
            <a:ext cx="7781544" cy="3500462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" pitchFamily="18" charset="0"/>
                <a:ea typeface="Batang" pitchFamily="18" charset="-127"/>
              </a:rPr>
              <a:t>Сервисные </a:t>
            </a:r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" pitchFamily="18" charset="0"/>
                <a:ea typeface="Batang" pitchFamily="18" charset="-127"/>
              </a:rPr>
              <a:t>услуги</a:t>
            </a:r>
            <a: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" pitchFamily="18" charset="0"/>
                <a:ea typeface="Batang" pitchFamily="18" charset="-127"/>
              </a:rPr>
              <a:t>:</a:t>
            </a:r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" pitchFamily="18" charset="0"/>
                <a:ea typeface="Batang" pitchFamily="18" charset="-127"/>
              </a:rPr>
              <a:t> </a:t>
            </a:r>
            <a: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" pitchFamily="18" charset="0"/>
                <a:ea typeface="Batang" pitchFamily="18" charset="-127"/>
              </a:rPr>
              <a:t>Межбиблиотечный абонемент и Электронная доставка </a:t>
            </a:r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" pitchFamily="18" charset="0"/>
                <a:ea typeface="Batang" pitchFamily="18" charset="-127"/>
              </a:rPr>
              <a:t>документов</a:t>
            </a:r>
            <a: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endParaRPr lang="ru-RU" sz="36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00034" y="571480"/>
            <a:ext cx="8211312" cy="2071702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itchFamily="18" charset="0"/>
                <a:ea typeface="BatangChe" pitchFamily="49" charset="-127"/>
              </a:rPr>
              <a:t>Муниципальное бюджетное </a:t>
            </a:r>
          </a:p>
          <a:p>
            <a:pPr algn="ctr"/>
            <a:r>
              <a:rPr lang="ru-RU" sz="2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itchFamily="18" charset="0"/>
                <a:ea typeface="BatangChe" pitchFamily="49" charset="-127"/>
              </a:rPr>
              <a:t>учреждение культуры </a:t>
            </a:r>
          </a:p>
          <a:p>
            <a:pPr algn="ctr"/>
            <a:r>
              <a:rPr lang="ru-RU" sz="2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itchFamily="18" charset="0"/>
                <a:ea typeface="BatangChe" pitchFamily="49" charset="-127"/>
              </a:rPr>
              <a:t>Централизованная библиотечная система г.Таганрога</a:t>
            </a:r>
          </a:p>
          <a:p>
            <a:pPr algn="ctr"/>
            <a:r>
              <a:rPr lang="ru-RU" sz="2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itchFamily="18" charset="0"/>
                <a:ea typeface="BatangChe" pitchFamily="49" charset="-127"/>
              </a:rPr>
              <a:t>ЦГПБ имени А. П. Чехова</a:t>
            </a:r>
            <a:endParaRPr lang="ru-RU" sz="2600" b="1" i="1" dirty="0">
              <a:solidFill>
                <a:schemeClr val="tx1">
                  <a:lumMod val="85000"/>
                  <a:lumOff val="15000"/>
                </a:schemeClr>
              </a:solidFill>
              <a:latin typeface="Century" pitchFamily="18" charset="0"/>
              <a:ea typeface="BatangChe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3306" y="5643578"/>
            <a:ext cx="11430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Таганрог</a:t>
            </a:r>
          </a:p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2017 г.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858148" y="6643710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714620"/>
            <a:ext cx="8372476" cy="56975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</a:rPr>
              <a:t>Если запрашиваемое пользователем издание отсутствует в фондах МБУК ЦБС г.Таганрога, можно воспользоваться услугами межбиблиотечного абонемента (МБА) и электронной доставки документа (ЭДД)</a:t>
            </a:r>
            <a:r>
              <a:rPr lang="ru-RU" sz="2800" b="1" dirty="0" smtClean="0">
                <a:solidFill>
                  <a:schemeClr val="tx2"/>
                </a:solidFill>
                <a:latin typeface="Century" pitchFamily="18" charset="0"/>
              </a:rPr>
              <a:t>.</a:t>
            </a:r>
            <a:endParaRPr lang="ru-RU" sz="2800" b="1" i="1" u="sng" dirty="0" smtClean="0">
              <a:solidFill>
                <a:schemeClr val="tx2"/>
              </a:solidFill>
              <a:latin typeface="Century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383-230 )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4282" y="1214422"/>
            <a:ext cx="8401080" cy="11430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r>
              <a:rPr lang="ru-RU" sz="2400" b="1" i="1" u="sng" dirty="0" smtClean="0"/>
              <a:t/>
            </a:r>
            <a:br>
              <a:rPr lang="ru-RU" sz="2400" b="1" i="1" u="sng" dirty="0" smtClean="0"/>
            </a:br>
            <a:r>
              <a:rPr lang="ru-RU" sz="2400" b="1" i="1" u="sng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2400" b="1" i="1" u="sng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Отдел «ЦЕНТР  ОЦИФРОВКИ  ДОКУМЕНТОВ» ПРЕДЛАГАЕТ  УСЛУГИ МЕЖБИБЛИОТЕЧНОГО  АБОНЕМЕНТА  И ЭЛЕКТРОННОЙ  ДОСТАВКИ  ДОКУМЕНТОВ</a:t>
            </a: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36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7929618" cy="32861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500" dirty="0" smtClean="0">
              <a:solidFill>
                <a:srgbClr val="7030A0"/>
              </a:solidFill>
              <a:latin typeface="Century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</a:rPr>
              <a:t>Получение документов во временное </a:t>
            </a:r>
            <a:r>
              <a:rPr lang="en-US" sz="2800" dirty="0" smtClean="0">
                <a:solidFill>
                  <a:schemeClr val="tx2"/>
                </a:solidFill>
                <a:latin typeface="Century" pitchFamily="18" charset="0"/>
              </a:rPr>
              <a:t>- </a:t>
            </a: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</a:rPr>
              <a:t>МБА и постоянное пользование (копии) - ЭДД из фондов других библиотек города и страны, являющимися нашими партнёрами.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383-230 )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2844" y="642918"/>
            <a:ext cx="8401080" cy="11430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r>
              <a:rPr lang="ru-RU" sz="2400" b="1" i="1" u="sng" dirty="0" smtClean="0"/>
              <a:t/>
            </a:r>
            <a:br>
              <a:rPr lang="ru-RU" sz="2400" b="1" i="1" u="sng" dirty="0" smtClean="0"/>
            </a:br>
            <a:r>
              <a:rPr lang="ru-RU" sz="2400" b="1" i="1" u="sng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2400" b="1" i="1" u="sng" dirty="0" smtClean="0">
                <a:latin typeface="Batang" pitchFamily="18" charset="-127"/>
                <a:ea typeface="Batang" pitchFamily="18" charset="-127"/>
              </a:rPr>
            </a:b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Возможности МБА и ЭДД:</a:t>
            </a:r>
            <a:b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36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6" name="Picture 2" descr="D:\Документы ОИЕФ\картинки ЭДД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429132"/>
            <a:ext cx="1732366" cy="136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401080" cy="11430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r>
              <a:rPr lang="ru-RU" sz="2400" b="1" i="1" u="sng" dirty="0" smtClean="0"/>
              <a:t/>
            </a:r>
            <a:br>
              <a:rPr lang="ru-RU" sz="2400" b="1" i="1" u="sng" dirty="0" smtClean="0"/>
            </a:br>
            <a:r>
              <a:rPr lang="ru-RU" sz="2400" b="1" i="1" u="sng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2400" b="1" i="1" u="sng" dirty="0" smtClean="0">
                <a:latin typeface="Batang" pitchFamily="18" charset="-127"/>
                <a:ea typeface="Batang" pitchFamily="18" charset="-127"/>
              </a:rPr>
            </a:b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МБА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36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2000240"/>
            <a:ext cx="79296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just">
              <a:buClr>
                <a:schemeClr val="bg2">
                  <a:lumMod val="50000"/>
                </a:schemeClr>
              </a:buClr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 </a:t>
            </a:r>
          </a:p>
          <a:p>
            <a:pPr marL="176213" algn="just">
              <a:buClr>
                <a:schemeClr val="bg2">
                  <a:lumMod val="50000"/>
                </a:schemeClr>
              </a:buClr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Дает возможность получить документ из фондов:</a:t>
            </a:r>
          </a:p>
          <a:p>
            <a:pPr marL="176213"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   Донской государственной публичной библиотеки (г. Ростова на Дону),</a:t>
            </a:r>
          </a:p>
          <a:p>
            <a:pPr marL="176213"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   Российской государственной библиотеки (г. Москва) </a:t>
            </a:r>
          </a:p>
          <a:p>
            <a:pPr marL="176213" algn="just">
              <a:buClr>
                <a:schemeClr val="bg2">
                  <a:lumMod val="50000"/>
                </a:schemeClr>
              </a:buClr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 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401080" cy="11430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r>
              <a:rPr lang="ru-RU" sz="2400" b="1" i="1" u="sng" dirty="0" smtClean="0"/>
              <a:t/>
            </a:r>
            <a:br>
              <a:rPr lang="ru-RU" sz="2400" b="1" i="1" u="sng" dirty="0" smtClean="0"/>
            </a:br>
            <a:r>
              <a:rPr lang="ru-RU" sz="2400" b="1" i="1" u="sng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2400" b="1" i="1" u="sng" dirty="0" smtClean="0">
                <a:latin typeface="Batang" pitchFamily="18" charset="-127"/>
                <a:ea typeface="Batang" pitchFamily="18" charset="-127"/>
              </a:rPr>
            </a:b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По МБА высылают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36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2428868"/>
            <a:ext cx="79296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just">
              <a:buClr>
                <a:schemeClr val="bg2">
                  <a:lumMod val="50000"/>
                </a:schemeClr>
              </a:buClr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Оригиналы отечественных и иностранных печатных изданий.</a:t>
            </a:r>
          </a:p>
          <a:p>
            <a:pPr marL="176213" algn="just">
              <a:buClr>
                <a:schemeClr val="bg2">
                  <a:lumMod val="50000"/>
                </a:schemeClr>
              </a:buClr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 </a:t>
            </a:r>
          </a:p>
          <a:p>
            <a:pPr marL="176213" algn="just">
              <a:buClr>
                <a:schemeClr val="bg2">
                  <a:lumMod val="50000"/>
                </a:schemeClr>
              </a:buClr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 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071942"/>
            <a:ext cx="1322861" cy="191192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01080" cy="135732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r>
              <a:rPr lang="ru-RU" sz="2400" b="1" i="1" u="sng" dirty="0" smtClean="0">
                <a:solidFill>
                  <a:srgbClr val="C00000"/>
                </a:solidFill>
              </a:rPr>
              <a:t/>
            </a:r>
            <a:br>
              <a:rPr lang="ru-RU" sz="2400" b="1" i="1" u="sng" dirty="0" smtClean="0">
                <a:solidFill>
                  <a:srgbClr val="C00000"/>
                </a:solidFill>
              </a:rPr>
            </a:br>
            <a:r>
              <a:rPr lang="ru-RU" sz="2400" b="1" i="1" u="sng" dirty="0" smtClean="0">
                <a:solidFill>
                  <a:srgbClr val="C00000"/>
                </a:solidFill>
              </a:rPr>
              <a:t/>
            </a:r>
            <a:br>
              <a:rPr lang="ru-RU" sz="2400" b="1" i="1" u="sng" dirty="0" smtClean="0">
                <a:solidFill>
                  <a:srgbClr val="C00000"/>
                </a:solidFill>
              </a:rPr>
            </a:b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По МБА не высылают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36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642910" y="2071678"/>
            <a:ext cx="7929618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Диссертации, газетные подшивки, журналы, справочные материалы, старопечатные и редкие книги, депонированные рукописи и неопубликованные материалы, крупно – и мелко форматные издания.</a:t>
            </a:r>
            <a:endParaRPr lang="ru-RU" sz="2800" dirty="0" smtClean="0">
              <a:latin typeface="Century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4312" y="500042"/>
            <a:ext cx="85010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Aft>
                <a:spcPct val="0"/>
              </a:spcAft>
              <a:tabLst>
                <a:tab pos="457200" algn="l"/>
              </a:tabLst>
            </a:pP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Times New Roman" pitchFamily="18" charset="0"/>
              </a:rPr>
              <a:t>Оформление заказа по МБА</a:t>
            </a:r>
            <a:endParaRPr kumimoji="0" lang="ru-RU" sz="4000" b="1" i="0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383-230 )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Для предоставления услуги пользователю необходимо предъявить читательский билет и оформить бланк  заказа. 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Заказ на каждый документ оформляется лично пользователем на бланке МБА.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В бланке приводится полное библиографическое описание документа.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Документы, заказанные по МБА, высылаются на адрес ЦГПБ им. А.П.Чехова. 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Заказы в виде тематических запросов не выполняются.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Пересылка заказанных документов производится по  почте.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5" grpId="0" animBg="1"/>
      <p:bldP spid="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500042"/>
            <a:ext cx="89297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Aft>
                <a:spcPct val="0"/>
              </a:spcAft>
              <a:tabLst>
                <a:tab pos="457200" algn="l"/>
              </a:tabLst>
            </a:pP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Times New Roman" pitchFamily="18" charset="0"/>
              </a:rPr>
              <a:t>Сроки выполнения заказа по МБА</a:t>
            </a:r>
            <a:endParaRPr kumimoji="0" lang="ru-RU" sz="4000" b="1" i="0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383-230 )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1714488"/>
            <a:ext cx="8501122" cy="4525963"/>
          </a:xfrm>
        </p:spPr>
        <p:txBody>
          <a:bodyPr/>
          <a:lstStyle/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Документ приходит в течение недели либо нескольких месяцев, в зависимости от удаленности библиотеки – </a:t>
            </a:r>
            <a:r>
              <a:rPr lang="ru-RU" sz="2800" dirty="0" err="1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фондодержателя</a:t>
            </a: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.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Документы выдаются во временное пользование сроком от 15 до 30 дней, только в отделе «Центр универсального обслуживания» ЦГПБ им.Чехова.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ea typeface="Batang" pitchFamily="18" charset="-127"/>
              </a:rPr>
              <a:t> </a:t>
            </a:r>
            <a:endParaRPr lang="ru-RU" sz="2800" dirty="0" smtClean="0">
              <a:latin typeface="Century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5" grpId="0" animBg="1"/>
      <p:bldP spid="6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571480"/>
            <a:ext cx="8401080" cy="13893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ЭДД</a:t>
            </a:r>
            <a: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/>
            </a:r>
            <a:b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</a:br>
            <a:endParaRPr kumimoji="0" lang="ru-RU" sz="2400" b="1" i="1" u="none" strike="noStrike" kern="1200" cap="none" spc="0" normalizeH="0" baseline="0" noProof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Batang" pitchFamily="18" charset="-127"/>
              <a:ea typeface="Batang" pitchFamily="18" charset="-127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Электронная доставка документов (ЭДД) дает возможность пользователям заказать электронную копию документов как из фондов МБУК  ЦБС г.Таганрога, так из фондов библиотек партнеров.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28596" y="428604"/>
            <a:ext cx="8401080" cy="13893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Библиотеки-партнёры по</a:t>
            </a:r>
            <a:r>
              <a:rPr kumimoji="0" lang="ru-RU" sz="40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 ЭДД</a:t>
            </a:r>
            <a: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/>
            </a:r>
            <a:b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</a:br>
            <a:endParaRPr kumimoji="0" lang="ru-RU" sz="2400" b="1" i="1" u="none" strike="noStrike" kern="1200" cap="none" spc="0" normalizeH="0" baseline="0" noProof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Batang" pitchFamily="18" charset="-127"/>
              <a:ea typeface="Batang" pitchFamily="18" charset="-127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71472" y="1785926"/>
            <a:ext cx="7929618" cy="4525963"/>
          </a:xfrm>
        </p:spPr>
        <p:txBody>
          <a:bodyPr>
            <a:normAutofit/>
          </a:bodyPr>
          <a:lstStyle/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Библиотеки города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Донская государственная публичная библиотека (г. Ростов-на-Дону)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Российская государственная библиотека (г. Москва)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Библиотеки участники проекта МБА Ассоциации региональных библиотечных консорциумов (АРБИКОН)</a:t>
            </a:r>
          </a:p>
          <a:p>
            <a:pPr algn="just">
              <a:buClr>
                <a:schemeClr val="accent4">
                  <a:lumMod val="75000"/>
                </a:schemeClr>
              </a:buClr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  <a:latin typeface="Century" pitchFamily="18" charset="0"/>
            </a:endParaRPr>
          </a:p>
          <a:p>
            <a:pPr algn="just">
              <a:buClr>
                <a:schemeClr val="accent4">
                  <a:lumMod val="75000"/>
                </a:schemeClr>
              </a:buClr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  <a:latin typeface="Century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401080" cy="11430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b">
            <a:noAutofit/>
          </a:bodyPr>
          <a:lstStyle/>
          <a:p>
            <a:r>
              <a:rPr lang="ru-RU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По ЭДД можно заказать и получить </a:t>
            </a:r>
            <a:br>
              <a:rPr lang="ru-RU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endParaRPr lang="ru-RU" sz="36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 fontScale="92500"/>
          </a:bodyPr>
          <a:lstStyle/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</a:rPr>
              <a:t>отдельные главы, статьи и фрагменты из книг, журналов и газет;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</a:rPr>
              <a:t>законодательную и правовую информацию из </a:t>
            </a:r>
            <a:r>
              <a:rPr lang="ru-RU" dirty="0" err="1" smtClean="0">
                <a:solidFill>
                  <a:schemeClr val="tx2"/>
                </a:solidFill>
                <a:latin typeface="Century" pitchFamily="18" charset="0"/>
              </a:rPr>
              <a:t>справочно</a:t>
            </a:r>
            <a:r>
              <a:rPr lang="ru-RU" dirty="0" smtClean="0">
                <a:solidFill>
                  <a:schemeClr val="tx2"/>
                </a:solidFill>
                <a:latin typeface="Century" pitchFamily="18" charset="0"/>
              </a:rPr>
              <a:t> – поисковых систем: «Гарант», «Консультант Плюс» , «Консультант Плюс Регион» ;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Century" pitchFamily="18" charset="0"/>
              </a:rPr>
              <a:t> документы из собственных баз данных ЦГПБ имени А. П. Чехова и базы данных «Патенты России».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4312" y="500042"/>
            <a:ext cx="85010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Aft>
                <a:spcPct val="0"/>
              </a:spcAft>
              <a:tabLst>
                <a:tab pos="457200" algn="l"/>
              </a:tabLst>
            </a:pP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Times New Roman" pitchFamily="18" charset="0"/>
              </a:rPr>
              <a:t>Оформление заказа по ЭДД</a:t>
            </a:r>
            <a:endParaRPr kumimoji="0" lang="ru-RU" sz="4000" b="1" i="0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340-317)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заказ  может быть принят в любом структурном подразделении МБУК ЦБС г. Таганрога   или  дистанционно на сайте  </a:t>
            </a:r>
            <a:r>
              <a:rPr lang="en-US" sz="3000" u="sng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www.taglib.ru</a:t>
            </a:r>
            <a:r>
              <a:rPr lang="en-US" sz="30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 </a:t>
            </a: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;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на каждый источник оформляется бланк – заказ; 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объем заказа не должен превышать 30%, запрашиваемого документа; 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единовременно от одного удаленного пользователя принимаются не более 5 заказов общим объемом 50 страниц.</a:t>
            </a:r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5" grpId="0" animBg="1"/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500042"/>
            <a:ext cx="89297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Aft>
                <a:spcPct val="0"/>
              </a:spcAft>
              <a:tabLst>
                <a:tab pos="457200" algn="l"/>
              </a:tabLst>
            </a:pPr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Times New Roman" pitchFamily="18" charset="0"/>
              </a:rPr>
              <a:t>Сроки выполнения заказа по ЭДД</a:t>
            </a:r>
            <a:endParaRPr kumimoji="0" lang="ru-RU" sz="4000" b="1" i="0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340-317)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71472" y="2500307"/>
            <a:ext cx="8229600" cy="3286148"/>
          </a:xfrm>
        </p:spPr>
        <p:txBody>
          <a:bodyPr>
            <a:normAutofit/>
          </a:bodyPr>
          <a:lstStyle/>
          <a:p>
            <a:pPr marL="896938" indent="-2730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</a:rPr>
              <a:t>обычный заказа 1-3 дня;</a:t>
            </a:r>
          </a:p>
          <a:p>
            <a:pPr marL="896938" indent="-2730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ru-RU" sz="3000" dirty="0" smtClean="0">
                <a:solidFill>
                  <a:schemeClr val="tx2"/>
                </a:solidFill>
                <a:latin typeface="Century" pitchFamily="18" charset="0"/>
              </a:rPr>
              <a:t>сложный заказ в течение 7 дней.</a:t>
            </a:r>
            <a:endParaRPr lang="ru-RU" sz="3000" dirty="0"/>
          </a:p>
        </p:txBody>
      </p:sp>
      <p:pic>
        <p:nvPicPr>
          <p:cNvPr id="1026" name="Picture 2" descr="D:\Документы Левашёва\ЭДД и МБА\картинки\untitled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000504"/>
            <a:ext cx="1666704" cy="1390476"/>
          </a:xfrm>
          <a:prstGeom prst="rect">
            <a:avLst/>
          </a:prstGeom>
          <a:noFill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5" grpId="0" animBg="1"/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71472" y="357166"/>
            <a:ext cx="8401080" cy="15321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Кто может стать</a:t>
            </a:r>
            <a:r>
              <a:rPr kumimoji="0" lang="ru-RU" sz="3600" b="1" i="1" u="none" strike="noStrike" kern="1200" cap="none" spc="0" normalizeH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 пользователем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у</a:t>
            </a:r>
            <a:r>
              <a:rPr kumimoji="0" lang="ru-RU" sz="36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слуг МБА и ЭДД</a:t>
            </a:r>
            <a: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/>
            </a:r>
            <a:b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</a:br>
            <a: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 </a:t>
            </a:r>
            <a:br>
              <a:rPr kumimoji="0" lang="ru-RU" sz="2400" b="1" i="1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</a:br>
            <a:endParaRPr kumimoji="0" lang="ru-RU" sz="2400" b="1" i="1" u="none" strike="noStrike" kern="1200" cap="none" spc="0" normalizeH="0" baseline="0" noProof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Batang" pitchFamily="18" charset="-127"/>
              <a:ea typeface="Batang" pitchFamily="18" charset="-127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340-317)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642910" y="1857364"/>
            <a:ext cx="8015286" cy="4525963"/>
          </a:xfrm>
        </p:spPr>
        <p:txBody>
          <a:bodyPr>
            <a:normAutofit/>
          </a:bodyPr>
          <a:lstStyle/>
          <a:p>
            <a:pPr marL="176213" lvl="0" indent="0" algn="just">
              <a:lnSpc>
                <a:spcPct val="120000"/>
              </a:lnSpc>
              <a:buNone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</a:rPr>
              <a:t>Пользователем МБА и ЭДД  может стать физическое или юридическое лицо, пользующееся услугами библиотеки.</a:t>
            </a:r>
          </a:p>
          <a:p>
            <a:pPr marL="176213" indent="0" algn="just">
              <a:lnSpc>
                <a:spcPct val="120000"/>
              </a:lnSpc>
              <a:buNone/>
            </a:pPr>
            <a:r>
              <a:rPr lang="ru-RU" sz="2800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Право пользования МБА и ЭДД предоставляется всем зарегистрированным пользователям  МБУК ЦБС г. Таганрога.</a:t>
            </a:r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72166" y="6072206"/>
            <a:ext cx="3071834" cy="7857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МБУК ЦБС г.Таганрога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ЦГПБ им. А.П. Чехова 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отдел «Центр оцифровки документов»</a:t>
            </a:r>
          </a:p>
          <a:p>
            <a:pPr algn="ctr"/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</a:rPr>
              <a:t>(г.Таганрог, ул.Греческая 105. Тел.: 383-230)</a:t>
            </a:r>
            <a:endParaRPr lang="ru-RU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1643050"/>
            <a:ext cx="850112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Издания по ЭДД можно получить в виде копий (но не более 30% текста согласно 4-й части (глава 70) Гражданского Кодекса РФ, регулирующего правила копирования документов защищенных авторским правом).</a:t>
            </a:r>
            <a:br>
              <a:rPr lang="ru-RU" sz="2200" b="1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</a:br>
            <a:r>
              <a:rPr lang="ru-RU" sz="2200" b="1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	Полученные копии документов используются исключительно в научных и образовательных целях. Запрещается тиражировать полученные копии, воспроизводить их в любой иной форме, кроме законодательно разрешенной (однократная распечатка документа), передавать на любой основе полученные копии другим лицам или организациям. Пользователь несет полную ответственность за нарушение авторских </a:t>
            </a:r>
            <a:r>
              <a:rPr lang="ru-RU" sz="2000" b="1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  <a:t>прав.</a:t>
            </a:r>
            <a:br>
              <a:rPr lang="ru-RU" sz="2000" b="1" dirty="0" smtClean="0">
                <a:solidFill>
                  <a:schemeClr val="tx2"/>
                </a:solidFill>
                <a:latin typeface="Century" pitchFamily="18" charset="0"/>
                <a:ea typeface="Batang" pitchFamily="18" charset="-127"/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785794"/>
            <a:ext cx="8929718" cy="96012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Правовые аспекты </a:t>
            </a:r>
            <a:br>
              <a:rPr lang="ru-RU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использования копий документов </a:t>
            </a:r>
            <a:br>
              <a:rPr lang="ru-RU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00034" y="1357298"/>
            <a:ext cx="7858180" cy="38576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МБУК ЦБС г.Таганрога 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ЦГПБ им. А.П. Чехова 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отдел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 «Центр </a:t>
            </a:r>
            <a:r>
              <a:rPr lang="ru-RU" sz="280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оцифровки </a:t>
            </a:r>
            <a:r>
              <a:rPr lang="ru-RU" sz="280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документов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»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г.Таганрог, ул.Греческая 105. 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Тел.: 383-230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60722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allAtOnce"/>
    </p:bldLst>
  </p:timing>
</p:sld>
</file>

<file path=ppt/theme/theme1.xml><?xml version="1.0" encoding="utf-8"?>
<a:theme xmlns:a="http://schemas.openxmlformats.org/drawingml/2006/main" name="TS010271166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New_Simple01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ew_Simple01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hade val="100000"/>
                <a:satMod val="165000"/>
              </a:schemeClr>
            </a:gs>
            <a:gs pos="55000">
              <a:schemeClr val="phClr">
                <a:tint val="83000"/>
                <a:shade val="100000"/>
                <a:satMod val="155000"/>
              </a:schemeClr>
            </a:gs>
            <a:gs pos="100000">
              <a:schemeClr val="phClr"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20040000"/>
            </a:lightRig>
          </a:scene3d>
          <a:sp3d contourW="12700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hueMod val="105000"/>
                <a:satMod val="250000"/>
              </a:schemeClr>
            </a:gs>
            <a:gs pos="100000">
              <a:schemeClr val="phClr">
                <a:tint val="95000"/>
                <a:shade val="100000"/>
                <a:satMod val="200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4000"/>
                <a:satMod val="200000"/>
              </a:schemeClr>
            </a:gs>
            <a:gs pos="100000">
              <a:schemeClr val="phClr">
                <a:shade val="70000"/>
                <a:satMod val="200000"/>
              </a:schemeClr>
            </a:gs>
          </a:gsLst>
          <a:path path="circle">
            <a:fillToRect l="40000" r="40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TS010271166</Template>
  <TotalTime>824</TotalTime>
  <Words>785</Words>
  <Application>Microsoft Office PowerPoint</Application>
  <PresentationFormat>Экран (4:3)</PresentationFormat>
  <Paragraphs>136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TS010271166</vt:lpstr>
      <vt:lpstr>Сервисные услуги: Межбиблиотечный абонемент и Электронная доставка документов </vt:lpstr>
      <vt:lpstr>  Отдел «ЦЕНТР  ОЦИФРОВКИ  ДОКУМЕНТОВ» ПРЕДЛАГАЕТ  УСЛУГИ МЕЖБИБЛИОТЕЧНОГО  АБОНЕМЕНТА  И ЭЛЕКТРОННОЙ  ДОСТАВКИ  ДОКУМЕНТОВ    </vt:lpstr>
      <vt:lpstr>  Возможности МБА и ЭДД:    </vt:lpstr>
      <vt:lpstr>  МБА  </vt:lpstr>
      <vt:lpstr>  По МБА высылают   </vt:lpstr>
      <vt:lpstr>  По МБА не высылают   </vt:lpstr>
      <vt:lpstr>Оформление заказа по МБА</vt:lpstr>
      <vt:lpstr>Сроки выполнения заказа по МБА</vt:lpstr>
      <vt:lpstr>Слайд 9</vt:lpstr>
      <vt:lpstr>Слайд 10</vt:lpstr>
      <vt:lpstr>По ЭДД можно заказать и получить  </vt:lpstr>
      <vt:lpstr>Оформление заказа по ЭДД</vt:lpstr>
      <vt:lpstr>Сроки выполнения заказа по ЭДД</vt:lpstr>
      <vt:lpstr>Слайд 14</vt:lpstr>
      <vt:lpstr>Правовые аспекты  использования копий документов  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cveleva</cp:lastModifiedBy>
  <cp:revision>130</cp:revision>
  <dcterms:created xsi:type="dcterms:W3CDTF">2010-11-05T15:27:10Z</dcterms:created>
  <dcterms:modified xsi:type="dcterms:W3CDTF">2017-03-20T10:38:04Z</dcterms:modified>
</cp:coreProperties>
</file>