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8" r:id="rId10"/>
    <p:sldId id="266" r:id="rId11"/>
    <p:sldId id="263" r:id="rId12"/>
    <p:sldId id="267" r:id="rId13"/>
    <p:sldId id="271" r:id="rId14"/>
    <p:sldId id="269" r:id="rId15"/>
    <p:sldId id="270" r:id="rId16"/>
    <p:sldId id="272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3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9C74B4-06D8-40B5-ACCD-1F494834C8DC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9F5B77-285C-4C4B-A0C5-FF5FEC46AC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9C74B4-06D8-40B5-ACCD-1F494834C8DC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9F5B77-285C-4C4B-A0C5-FF5FEC46AC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9C74B4-06D8-40B5-ACCD-1F494834C8DC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9F5B77-285C-4C4B-A0C5-FF5FEC46AC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9C74B4-06D8-40B5-ACCD-1F494834C8DC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9F5B77-285C-4C4B-A0C5-FF5FEC46AC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9C74B4-06D8-40B5-ACCD-1F494834C8DC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9F5B77-285C-4C4B-A0C5-FF5FEC46AC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9C74B4-06D8-40B5-ACCD-1F494834C8DC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9F5B77-285C-4C4B-A0C5-FF5FEC46AC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9C74B4-06D8-40B5-ACCD-1F494834C8DC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9F5B77-285C-4C4B-A0C5-FF5FEC46AC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9C74B4-06D8-40B5-ACCD-1F494834C8DC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9F5B77-285C-4C4B-A0C5-FF5FEC46AC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9C74B4-06D8-40B5-ACCD-1F494834C8DC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9F5B77-285C-4C4B-A0C5-FF5FEC46AC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9C74B4-06D8-40B5-ACCD-1F494834C8DC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9F5B77-285C-4C4B-A0C5-FF5FEC46AC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9C74B4-06D8-40B5-ACCD-1F494834C8DC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9F5B77-285C-4C4B-A0C5-FF5FEC46AC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9C74B4-06D8-40B5-ACCD-1F494834C8DC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29F5B77-285C-4C4B-A0C5-FF5FEC46AC7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971600" y="548680"/>
            <a:ext cx="7488832" cy="1440160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Муниципальное бюджетное учреждение культуры</a:t>
            </a:r>
          </a:p>
          <a:p>
            <a:pPr algn="ctr"/>
            <a:r>
              <a:rPr lang="ru-RU" dirty="0" smtClean="0"/>
              <a:t>Централизованная библиотечная система </a:t>
            </a:r>
          </a:p>
          <a:p>
            <a:pPr algn="ctr"/>
            <a:r>
              <a:rPr lang="ru-RU" dirty="0" smtClean="0"/>
              <a:t>Центральная городская публичная </a:t>
            </a:r>
            <a:r>
              <a:rPr lang="ru-RU" dirty="0" smtClean="0"/>
              <a:t>библиотека</a:t>
            </a:r>
          </a:p>
          <a:p>
            <a:pPr algn="ctr"/>
            <a:r>
              <a:rPr lang="ru-RU" smtClean="0"/>
              <a:t> имени </a:t>
            </a:r>
            <a:r>
              <a:rPr lang="ru-RU" dirty="0" smtClean="0"/>
              <a:t>А. П. Чехова </a:t>
            </a:r>
          </a:p>
          <a:p>
            <a:pPr algn="ctr"/>
            <a:r>
              <a:rPr lang="ru-RU" dirty="0" smtClean="0"/>
              <a:t>Отдел дореволюционных и ценных изданий</a:t>
            </a:r>
            <a:endParaRPr lang="ru-RU" dirty="0"/>
          </a:p>
        </p:txBody>
      </p:sp>
      <p:sp>
        <p:nvSpPr>
          <p:cNvPr id="5" name="Прямоугольник с двумя скругленными соседними углами 4"/>
          <p:cNvSpPr/>
          <p:nvPr/>
        </p:nvSpPr>
        <p:spPr>
          <a:xfrm>
            <a:off x="3131840" y="2708920"/>
            <a:ext cx="5515834" cy="1656184"/>
          </a:xfrm>
          <a:prstGeom prst="round2SameRect">
            <a:avLst>
              <a:gd name="adj1" fmla="val 16667"/>
              <a:gd name="adj2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400" dirty="0" smtClean="0"/>
              <a:t>«Читая меня, вы сразу увидите, откуда я родом…» </a:t>
            </a:r>
          </a:p>
          <a:p>
            <a:pPr algn="just"/>
            <a:endParaRPr lang="ru-RU" sz="2400" dirty="0" smtClean="0"/>
          </a:p>
          <a:p>
            <a:pPr algn="r"/>
            <a:r>
              <a:rPr lang="ru-RU" dirty="0" smtClean="0"/>
              <a:t> И. Д. Василенко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492896"/>
            <a:ext cx="2011680" cy="284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724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716263"/>
            <a:ext cx="3051406" cy="53732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07301" y="980728"/>
            <a:ext cx="4248471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/>
              <a:t>На одной из улиц Таганрога стоит бронзовый босоногий мальчишка с  маленькой шкатулкой в руках. Стоит он рядом с домой своего литературного родителя Ивана Дмитриевича Василенко, имя которого неразрывно связано с городом Таганрогом. В этом городе прошли его детские и юношеские годы, в этом городе он стал настоящим писателем.</a:t>
            </a:r>
          </a:p>
          <a:p>
            <a:pPr algn="just"/>
            <a:r>
              <a:rPr lang="ru-RU" sz="1600" dirty="0" smtClean="0"/>
              <a:t>Иван Дмитриевич много делал для родного города, в том числе и для  Городской библиотеки. Василенко не только дарил издания своих книг, но  призывал других писателей к пополнению фонда библиотеки носящей имя Антона Павловича Чехова. </a:t>
            </a: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4" t="24095" r="12691" b="9447"/>
          <a:stretch/>
        </p:blipFill>
        <p:spPr>
          <a:xfrm>
            <a:off x="532819" y="4577903"/>
            <a:ext cx="2107857" cy="151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76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836712"/>
            <a:ext cx="3617979" cy="27134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96" r="19388"/>
          <a:stretch/>
        </p:blipFill>
        <p:spPr>
          <a:xfrm>
            <a:off x="1547664" y="2758386"/>
            <a:ext cx="2646947" cy="32323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44112" y="1124744"/>
            <a:ext cx="403244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900" dirty="0" smtClean="0"/>
              <a:t>До того, как Иван Дмитриевич начал писательскую деятельность, он вел активную педагогическую работу, до революции работал в Ново-</a:t>
            </a:r>
            <a:r>
              <a:rPr lang="ru-RU" sz="1900" dirty="0" err="1" smtClean="0"/>
              <a:t>Бессергеновской</a:t>
            </a:r>
            <a:r>
              <a:rPr lang="ru-RU" sz="1900" dirty="0" smtClean="0"/>
              <a:t> школе, позже заведовал окружным отделением народного образования, руководил работой рабфаков. Но прославил родной город,  прежде всего, как писатель, в произведениях которого часто узнаются улицы и жители Таганрога.</a:t>
            </a: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1622758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412163"/>
            <a:ext cx="835292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/>
              <a:t>За тридцать лет творческой жизни писателем было написано множество произведений для детей, учивших их честности и выполнению долга, вере в лучшее, уважению к труду. Произведения Ивана Дмитриевича переводились на многие языки, некоторые были экранизированы советскими режиссерами.  В фондах ЦБС г. Таганрога имеется множество изданий писателя. Отдел дореволюционных и ценных изданий обладает уникальной коллекцией книг Ивана Дмитриевича Василенко с его автографами, а также литературы из личной библиотеки писателя.</a:t>
            </a:r>
            <a:endParaRPr lang="ru-RU" sz="16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636912"/>
            <a:ext cx="1802704" cy="25462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1"/>
          <a:stretch/>
        </p:blipFill>
        <p:spPr>
          <a:xfrm>
            <a:off x="2257884" y="3429000"/>
            <a:ext cx="1754445" cy="270891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494" y="2636912"/>
            <a:ext cx="1645877" cy="254627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4" r="53573" b="52000"/>
          <a:stretch/>
        </p:blipFill>
        <p:spPr>
          <a:xfrm>
            <a:off x="6552885" y="2564904"/>
            <a:ext cx="1549871" cy="238312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58" r="842" b="45282"/>
          <a:stretch/>
        </p:blipFill>
        <p:spPr>
          <a:xfrm>
            <a:off x="4563013" y="4077072"/>
            <a:ext cx="2764808" cy="206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50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836712"/>
            <a:ext cx="2540541" cy="40770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42468" y="868807"/>
            <a:ext cx="403244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/>
              <a:t>Василенко</a:t>
            </a:r>
            <a:r>
              <a:rPr lang="ru-RU" sz="1400" dirty="0"/>
              <a:t>, И. Д. Волшебная шкатулка: повести </a:t>
            </a:r>
            <a:r>
              <a:rPr lang="ru-RU" sz="1400" dirty="0" smtClean="0"/>
              <a:t>: </a:t>
            </a:r>
            <a:r>
              <a:rPr lang="ru-RU" sz="1400" dirty="0"/>
              <a:t>/ И. </a:t>
            </a:r>
            <a:r>
              <a:rPr lang="ru-RU" sz="1400" dirty="0" smtClean="0"/>
              <a:t>Василенко; </a:t>
            </a:r>
            <a:r>
              <a:rPr lang="ru-RU" sz="1400" dirty="0"/>
              <a:t>[ил. Б. </a:t>
            </a:r>
            <a:r>
              <a:rPr lang="ru-RU" sz="1400" dirty="0" err="1"/>
              <a:t>Винокурова</a:t>
            </a:r>
            <a:r>
              <a:rPr lang="ru-RU" sz="1400" dirty="0" smtClean="0"/>
              <a:t>]. – Москва: Молодая гвардия, 1958. </a:t>
            </a:r>
            <a:r>
              <a:rPr lang="ru-RU" sz="1400" dirty="0"/>
              <a:t>– </a:t>
            </a:r>
            <a:r>
              <a:rPr lang="ru-RU" sz="1400" dirty="0" smtClean="0"/>
              <a:t>282 </a:t>
            </a:r>
            <a:r>
              <a:rPr lang="ru-RU" sz="1400" dirty="0"/>
              <a:t>с</a:t>
            </a:r>
            <a:r>
              <a:rPr lang="ru-RU" sz="1400" dirty="0" smtClean="0"/>
              <a:t>.: ил. – Текст : непосредственный.</a:t>
            </a:r>
          </a:p>
          <a:p>
            <a:pPr algn="just"/>
            <a:endParaRPr lang="ru-RU" dirty="0" smtClean="0"/>
          </a:p>
          <a:p>
            <a:pPr algn="just"/>
            <a:r>
              <a:rPr lang="ru-RU" sz="1600" dirty="0" smtClean="0"/>
              <a:t>Первым опубликованным произведением И. Д. Василенко стала повесть «Волшебная шкатулка», впервые напечатанная в журнале «Пионер» в 1938. В фонде отдела дореволюционных и ценных изданий хранится издание 1958 года с автографом автора.</a:t>
            </a: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8" r="20282" b="53807"/>
          <a:stretch/>
        </p:blipFill>
        <p:spPr>
          <a:xfrm>
            <a:off x="1331640" y="3204361"/>
            <a:ext cx="3092637" cy="2592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81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573" b="52842"/>
          <a:stretch/>
        </p:blipFill>
        <p:spPr>
          <a:xfrm>
            <a:off x="539552" y="529663"/>
            <a:ext cx="2160240" cy="310352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37" r="1053" b="34702"/>
          <a:stretch/>
        </p:blipFill>
        <p:spPr>
          <a:xfrm>
            <a:off x="2640473" y="529663"/>
            <a:ext cx="1940818" cy="30765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360" b="52982"/>
          <a:stretch/>
        </p:blipFill>
        <p:spPr>
          <a:xfrm>
            <a:off x="539552" y="2938900"/>
            <a:ext cx="2164496" cy="3224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38" y="2938901"/>
            <a:ext cx="2035794" cy="2443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890272" y="799854"/>
            <a:ext cx="359322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/>
              <a:t>С годами Великой Отечественной войны связана одна из самых трагических страниц жизни писателя. В октябре 1941 года под Конотопом погиб единственный сын Ивана Дмитриевича Федор, молодой летчик, выпускник </a:t>
            </a:r>
            <a:r>
              <a:rPr lang="ru-RU" sz="1400" dirty="0" err="1" smtClean="0"/>
              <a:t>Качинского</a:t>
            </a:r>
            <a:r>
              <a:rPr lang="ru-RU" sz="1400" dirty="0" smtClean="0"/>
              <a:t> училища. Сам писатель по состоянию здоровья не мог быть призван на фронт, перед оккупацией Таганрога его эвакуировали в Нальчик, где Иван Дмитриевич работал в областной газете и в газете «Боец РККА». В качестве корреспондента не раз находился на передовой. После освобождения Таганрога писатель дарит библиотеке новые книги.</a:t>
            </a:r>
            <a:endParaRPr lang="ru-R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2915816" y="5390840"/>
            <a:ext cx="5472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В годы войны появилась «Повесть о зеленом сундучке», как гимн вере в лучшее, пути к мечте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62823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96" y="698909"/>
            <a:ext cx="2164986" cy="3011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628800"/>
            <a:ext cx="1636778" cy="233233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239846" y="676665"/>
            <a:ext cx="45091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Одно из произведений, написанных в годы войны «План жизни», впервые печаталась в газете «Боец РККА», в основу сюжета легли воспоминания писателя о его жизни в Кабардино-Балкарии. Посвящена книга сыну Федору Василенко.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64088" y="3357604"/>
            <a:ext cx="318378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000000"/>
                </a:solidFill>
                <a:latin typeface="Times New Roman"/>
              </a:rPr>
              <a:t>«Сыну Феде Василенко, летчику-истребителю,</a:t>
            </a:r>
            <a:br>
              <a:rPr lang="ru-RU" b="1" i="1" dirty="0">
                <a:solidFill>
                  <a:srgbClr val="000000"/>
                </a:solidFill>
                <a:latin typeface="Times New Roman"/>
              </a:rPr>
            </a:br>
            <a:r>
              <a:rPr lang="ru-RU" b="1" i="1" dirty="0">
                <a:solidFill>
                  <a:srgbClr val="000000"/>
                </a:solidFill>
                <a:latin typeface="Times New Roman"/>
              </a:rPr>
              <a:t>отдавшему за родину свою юную жизнь,</a:t>
            </a:r>
            <a:br>
              <a:rPr lang="ru-RU" b="1" i="1" dirty="0">
                <a:solidFill>
                  <a:srgbClr val="000000"/>
                </a:solidFill>
                <a:latin typeface="Times New Roman"/>
              </a:rPr>
            </a:br>
            <a:r>
              <a:rPr lang="ru-RU" b="1" i="1" dirty="0">
                <a:solidFill>
                  <a:srgbClr val="000000"/>
                </a:solidFill>
                <a:latin typeface="Times New Roman"/>
              </a:rPr>
              <a:t>посвящаю эту книгу»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" r="56850" b="59245"/>
          <a:stretch/>
        </p:blipFill>
        <p:spPr>
          <a:xfrm>
            <a:off x="2668653" y="3471138"/>
            <a:ext cx="2092224" cy="27275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2" t="2808" r="46591" b="69823"/>
          <a:stretch/>
        </p:blipFill>
        <p:spPr>
          <a:xfrm rot="5400000">
            <a:off x="522218" y="4193232"/>
            <a:ext cx="2415941" cy="1876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67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824" b="51579"/>
          <a:stretch/>
        </p:blipFill>
        <p:spPr>
          <a:xfrm>
            <a:off x="683568" y="1124744"/>
            <a:ext cx="2129742" cy="337822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68164" y="2348880"/>
            <a:ext cx="5472608" cy="3366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600" dirty="0" smtClean="0"/>
              <a:t>В 1948 году написана повесть «Звездочка» принесшая писателю признание на государственном уровне. В 1950 году Иван Дмитриевич Василенко был удостоен Сталинской премии 3-й степени именно за эту повесть, посвященную жизни ребят, учащихся ремесленного училища. По повести «Звездочка» в 1952 году был снят художественный фильм «</a:t>
            </a:r>
            <a:r>
              <a:rPr lang="ru-RU" sz="1600" dirty="0"/>
              <a:t>Н</a:t>
            </a:r>
            <a:r>
              <a:rPr lang="ru-RU" sz="1600" dirty="0" smtClean="0"/>
              <a:t>австречу жизни».</a:t>
            </a:r>
            <a:endParaRPr lang="ru-R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3347865" y="836712"/>
            <a:ext cx="53285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/>
              <a:t>Василенко</a:t>
            </a:r>
            <a:r>
              <a:rPr lang="ru-RU" sz="1400" dirty="0"/>
              <a:t>, И. Д. Звездочка: </a:t>
            </a:r>
            <a:r>
              <a:rPr lang="ru-RU" sz="1400" dirty="0" smtClean="0"/>
              <a:t>повесть: </a:t>
            </a:r>
            <a:r>
              <a:rPr lang="ru-RU" sz="1400" dirty="0"/>
              <a:t>/ И. Василенко ; рис. В. </a:t>
            </a:r>
            <a:r>
              <a:rPr lang="ru-RU" sz="1400" dirty="0" err="1" smtClean="0"/>
              <a:t>Баюскина</a:t>
            </a:r>
            <a:r>
              <a:rPr lang="ru-RU" sz="1400" dirty="0" smtClean="0"/>
              <a:t>. – Москва; </a:t>
            </a:r>
            <a:r>
              <a:rPr lang="ru-RU" sz="1400" dirty="0"/>
              <a:t>Ленинград: </a:t>
            </a:r>
            <a:r>
              <a:rPr lang="ru-RU" sz="1400" dirty="0" err="1" smtClean="0"/>
              <a:t>Детгиз</a:t>
            </a:r>
            <a:r>
              <a:rPr lang="ru-RU" sz="1400" dirty="0" smtClean="0"/>
              <a:t>, 1950. </a:t>
            </a:r>
            <a:r>
              <a:rPr lang="ru-RU" sz="1400" dirty="0"/>
              <a:t>– </a:t>
            </a:r>
            <a:r>
              <a:rPr lang="ru-RU" sz="1400" dirty="0" smtClean="0"/>
              <a:t>93 </a:t>
            </a:r>
            <a:r>
              <a:rPr lang="ru-RU" sz="1400" dirty="0"/>
              <a:t>с. : </a:t>
            </a:r>
            <a:r>
              <a:rPr lang="ru-RU" sz="1400" dirty="0" smtClean="0"/>
              <a:t>ил. – Текст : непосредственный.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97584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2"/>
          <a:stretch/>
        </p:blipFill>
        <p:spPr>
          <a:xfrm>
            <a:off x="683568" y="620688"/>
            <a:ext cx="2324233" cy="36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03" t="29052" b="13124"/>
          <a:stretch/>
        </p:blipFill>
        <p:spPr>
          <a:xfrm>
            <a:off x="1187624" y="3250617"/>
            <a:ext cx="2952328" cy="30731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419873" y="908720"/>
            <a:ext cx="51845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Один из наиболее любимых читателями  героев произведений Василенко стал </a:t>
            </a:r>
            <a:r>
              <a:rPr lang="ru-RU" dirty="0"/>
              <a:t>Артёмка </a:t>
            </a:r>
            <a:r>
              <a:rPr lang="ru-RU" dirty="0" err="1" smtClean="0"/>
              <a:t>Загоруйко</a:t>
            </a:r>
            <a:r>
              <a:rPr lang="ru-RU" dirty="0" smtClean="0"/>
              <a:t>, неунывающий паренек герой целого цикла повестей, в сюжете которых угадывается Таганрог времен детства писателя.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15803" y="3250617"/>
            <a:ext cx="40679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Василенко, И. Д. Артемка: </a:t>
            </a:r>
            <a:r>
              <a:rPr lang="ru-RU" sz="1400" dirty="0" smtClean="0"/>
              <a:t>повести  </a:t>
            </a:r>
            <a:r>
              <a:rPr lang="ru-RU" sz="1400" dirty="0"/>
              <a:t>/ И. </a:t>
            </a:r>
            <a:r>
              <a:rPr lang="ru-RU" sz="1400" dirty="0" smtClean="0"/>
              <a:t>Василенко. – Москва </a:t>
            </a:r>
            <a:r>
              <a:rPr lang="ru-RU" sz="1400" dirty="0"/>
              <a:t>: </a:t>
            </a:r>
            <a:r>
              <a:rPr lang="ru-RU" sz="1400" dirty="0" err="1" smtClean="0"/>
              <a:t>Детгиз</a:t>
            </a:r>
            <a:r>
              <a:rPr lang="ru-RU" sz="1400" dirty="0" smtClean="0"/>
              <a:t>, 1960. </a:t>
            </a:r>
            <a:r>
              <a:rPr lang="ru-RU" sz="1400" dirty="0"/>
              <a:t>– </a:t>
            </a:r>
            <a:r>
              <a:rPr lang="ru-RU" sz="1400" dirty="0" smtClean="0"/>
              <a:t>405 с</a:t>
            </a:r>
            <a:r>
              <a:rPr lang="ru-RU" sz="1400" dirty="0"/>
              <a:t>. : ил</a:t>
            </a:r>
            <a:r>
              <a:rPr lang="ru-RU" sz="1400" dirty="0" smtClean="0"/>
              <a:t>. – (Золотая библиотека). - Текст : непосредственный.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79484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14" y="764704"/>
            <a:ext cx="3172721" cy="410445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146"/>
          <a:stretch/>
        </p:blipFill>
        <p:spPr>
          <a:xfrm>
            <a:off x="3203848" y="4077072"/>
            <a:ext cx="3440788" cy="23199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27964" y="764704"/>
            <a:ext cx="42484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Последними книгами писателя стали книги о еще одном мальчике из южного города – Мите </a:t>
            </a:r>
            <a:r>
              <a:rPr lang="ru-RU" dirty="0" err="1" smtClean="0"/>
              <a:t>Мимоходенко</a:t>
            </a:r>
            <a:r>
              <a:rPr lang="ru-RU" dirty="0" smtClean="0"/>
              <a:t> (Заморыше), в основу сюжета которых легли воспоминания писателя о его детстве и юности.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27964" y="2816932"/>
            <a:ext cx="42484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Василенко, И. Д. Жизнь и приключения </a:t>
            </a:r>
            <a:r>
              <a:rPr lang="ru-RU" sz="1400" dirty="0" err="1" smtClean="0"/>
              <a:t>Заморыша</a:t>
            </a:r>
            <a:r>
              <a:rPr lang="ru-RU" sz="1400" dirty="0" smtClean="0"/>
              <a:t> </a:t>
            </a:r>
            <a:r>
              <a:rPr lang="ru-RU" sz="1400" dirty="0"/>
              <a:t>/ И</a:t>
            </a:r>
            <a:r>
              <a:rPr lang="ru-RU" sz="1400" dirty="0" smtClean="0"/>
              <a:t>. Д. Василенко. -  Москва : Советская Россия, 1959. </a:t>
            </a:r>
            <a:r>
              <a:rPr lang="ru-RU" sz="1400" dirty="0"/>
              <a:t>- </a:t>
            </a:r>
            <a:r>
              <a:rPr lang="ru-RU" sz="1400" dirty="0" smtClean="0"/>
              <a:t>155 </a:t>
            </a:r>
            <a:r>
              <a:rPr lang="ru-RU" sz="1400" dirty="0"/>
              <a:t>с. </a:t>
            </a:r>
            <a:r>
              <a:rPr lang="ru-RU" sz="1400" dirty="0" smtClean="0"/>
              <a:t>: ил. – Текст : непосредственный.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000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620688"/>
            <a:ext cx="3263769" cy="24478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28" y="3284984"/>
            <a:ext cx="3259125" cy="244434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620688"/>
            <a:ext cx="3035063" cy="215391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229200"/>
            <a:ext cx="2295186" cy="12184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39952" y="2894244"/>
            <a:ext cx="453650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700" dirty="0" smtClean="0"/>
              <a:t>После смерти И. Д. Василенко его личная библиотека попала в фонд библиотеки. Позже в его квартире на улице А. П. Чехова был открыт музей. Часть личной библиотеки писателя в настоящий момент хранится в фонде отдела дореволюционных и ценных изданий. Основную часть библиотеки  представляют тома из собраний сочинений классиков, в том числе Э. Золя, М. Горького, М. Шолохова и других.</a:t>
            </a:r>
            <a:endParaRPr lang="ru-RU" sz="1700" dirty="0"/>
          </a:p>
        </p:txBody>
      </p:sp>
    </p:spTree>
    <p:extLst>
      <p:ext uri="{BB962C8B-B14F-4D97-AF65-F5344CB8AC3E}">
        <p14:creationId xmlns:p14="http://schemas.microsoft.com/office/powerpoint/2010/main" val="36262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75856" y="836712"/>
            <a:ext cx="52565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/>
              <a:t>   Жизнь и творчество Ивана Дмитриевича Василенко неразрывно связаны </a:t>
            </a:r>
            <a:r>
              <a:rPr lang="ru-RU" sz="1600" dirty="0"/>
              <a:t>с Таганрогом. </a:t>
            </a:r>
            <a:r>
              <a:rPr lang="ru-RU" sz="1600" dirty="0" smtClean="0"/>
              <a:t>«Я </a:t>
            </a:r>
            <a:r>
              <a:rPr lang="ru-RU" sz="1600" dirty="0"/>
              <a:t>влюблен в свой Таганрог, в его неповторимый говор, в его море, в его сполохи над </a:t>
            </a:r>
            <a:r>
              <a:rPr lang="ru-RU" sz="1600" dirty="0" smtClean="0"/>
              <a:t>мартенами,»</a:t>
            </a:r>
            <a:r>
              <a:rPr lang="ru-RU" sz="1600" dirty="0" smtClean="0">
                <a:solidFill>
                  <a:srgbClr val="FF0000"/>
                </a:solidFill>
              </a:rPr>
              <a:t> </a:t>
            </a:r>
            <a:r>
              <a:rPr lang="ru-RU" sz="1600" dirty="0" smtClean="0"/>
              <a:t>– писал Иван Дмитриевич.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980728"/>
            <a:ext cx="2351012" cy="33127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9912" y="3429000"/>
            <a:ext cx="3153581" cy="2277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102"/>
          <a:stretch/>
        </p:blipFill>
        <p:spPr>
          <a:xfrm>
            <a:off x="971600" y="4697585"/>
            <a:ext cx="3117726" cy="13739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7" b="5414"/>
          <a:stretch/>
        </p:blipFill>
        <p:spPr>
          <a:xfrm>
            <a:off x="5927943" y="2406372"/>
            <a:ext cx="2632762" cy="192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429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139952" y="548680"/>
            <a:ext cx="4572000" cy="553997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dirty="0"/>
              <a:t>В год 100-летия Антона Павловича Чехова на страницах </a:t>
            </a:r>
            <a:r>
              <a:rPr lang="ru-RU" sz="1600" dirty="0" smtClean="0"/>
              <a:t>«Литературной газеты» </a:t>
            </a:r>
            <a:r>
              <a:rPr lang="ru-RU" sz="1600" dirty="0"/>
              <a:t>было напечатано письмо: </a:t>
            </a:r>
            <a:endParaRPr lang="ru-RU" sz="1600" dirty="0" smtClean="0"/>
          </a:p>
          <a:p>
            <a:pPr algn="just"/>
            <a:endParaRPr lang="ru-RU" sz="1600" dirty="0" smtClean="0"/>
          </a:p>
          <a:p>
            <a:pPr algn="just"/>
            <a:r>
              <a:rPr lang="ru-RU" dirty="0" smtClean="0"/>
              <a:t>   «</a:t>
            </a:r>
            <a:r>
              <a:rPr lang="ru-RU" sz="1600" dirty="0"/>
              <a:t>Я обращаюсь к моим товарищам по перу, - пишет Василенко, - с призывом направить в ознаменование 100-летия со дня рождения А.П. Чехова книги своего сочинения с дарственной надписью в таганрогскую библиотеку. Пусть общегородская библиотека на родине Чехова по своим, книжным фондам будет достойна имени великого писателя, которого любит и почитает вся страна, все прогрессивное человечество». </a:t>
            </a:r>
            <a:endParaRPr lang="ru-RU" sz="1600" dirty="0" smtClean="0"/>
          </a:p>
          <a:p>
            <a:pPr algn="ctr"/>
            <a:endParaRPr lang="ru-RU" sz="1600" dirty="0"/>
          </a:p>
          <a:p>
            <a:pPr algn="just"/>
            <a:r>
              <a:rPr lang="ru-RU" sz="1600" dirty="0"/>
              <a:t>Таким образом, в фонде библиотеки появились издания с автографами таких известных советских авторов, как И. А. Ефремов, С. Я. Маршак, А. Т. Твардовский, А. Н. Рыбаков и других.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63" y="908720"/>
            <a:ext cx="2952750" cy="2095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03"/>
          <a:stretch/>
        </p:blipFill>
        <p:spPr>
          <a:xfrm>
            <a:off x="803363" y="3645024"/>
            <a:ext cx="2958450" cy="19670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572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20688"/>
            <a:ext cx="3096343" cy="23983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08"/>
          <a:stretch/>
        </p:blipFill>
        <p:spPr>
          <a:xfrm>
            <a:off x="6055112" y="622711"/>
            <a:ext cx="1441674" cy="23064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2920" y="4581128"/>
            <a:ext cx="8183880" cy="1456022"/>
          </a:xfrm>
        </p:spPr>
        <p:txBody>
          <a:bodyPr>
            <a:noAutofit/>
          </a:bodyPr>
          <a:lstStyle/>
          <a:p>
            <a:pPr algn="ctr"/>
            <a:r>
              <a:rPr lang="ru-RU" sz="3000" dirty="0" smtClean="0"/>
              <a:t>Книги, присланные к столетию</a:t>
            </a:r>
            <a:br>
              <a:rPr lang="ru-RU" sz="3000" dirty="0" smtClean="0"/>
            </a:br>
            <a:r>
              <a:rPr lang="ru-RU" sz="3000" dirty="0" smtClean="0"/>
              <a:t> А. П. Чехова по призыву</a:t>
            </a:r>
            <a:br>
              <a:rPr lang="ru-RU" sz="3000" dirty="0" smtClean="0"/>
            </a:br>
            <a:r>
              <a:rPr lang="ru-RU" sz="3000" dirty="0" smtClean="0"/>
              <a:t> И. Д. Василенко</a:t>
            </a:r>
            <a:endParaRPr lang="ru-RU" sz="3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302" y="594782"/>
            <a:ext cx="1466632" cy="2362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423" y="2237233"/>
            <a:ext cx="1552465" cy="2348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2231943"/>
            <a:ext cx="1518280" cy="2348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" t="1952" r="11024" b="6016"/>
          <a:stretch/>
        </p:blipFill>
        <p:spPr>
          <a:xfrm>
            <a:off x="6052934" y="2120995"/>
            <a:ext cx="1537805" cy="24485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0392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115560"/>
            <a:ext cx="8183880" cy="11937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000" dirty="0">
                <a:solidFill>
                  <a:srgbClr val="9E8E5C">
                    <a:tint val="88000"/>
                    <a:satMod val="150000"/>
                  </a:srgbClr>
                </a:solidFill>
              </a:rPr>
              <a:t>Книги, присланные к столетию</a:t>
            </a:r>
            <a:br>
              <a:rPr lang="ru-RU" sz="3000" dirty="0">
                <a:solidFill>
                  <a:srgbClr val="9E8E5C">
                    <a:tint val="88000"/>
                    <a:satMod val="150000"/>
                  </a:srgbClr>
                </a:solidFill>
              </a:rPr>
            </a:br>
            <a:r>
              <a:rPr lang="ru-RU" sz="3000" dirty="0">
                <a:solidFill>
                  <a:srgbClr val="9E8E5C">
                    <a:tint val="88000"/>
                    <a:satMod val="150000"/>
                  </a:srgbClr>
                </a:solidFill>
              </a:rPr>
              <a:t> А. П. </a:t>
            </a:r>
            <a:r>
              <a:rPr lang="ru-RU" sz="3000" dirty="0" smtClean="0">
                <a:solidFill>
                  <a:srgbClr val="9E8E5C">
                    <a:tint val="88000"/>
                    <a:satMod val="150000"/>
                  </a:srgbClr>
                </a:solidFill>
              </a:rPr>
              <a:t>Чехова </a:t>
            </a:r>
            <a:r>
              <a:rPr lang="ru-RU" sz="3000" dirty="0">
                <a:solidFill>
                  <a:srgbClr val="9E8E5C">
                    <a:tint val="88000"/>
                    <a:satMod val="150000"/>
                  </a:srgbClr>
                </a:solidFill>
              </a:rPr>
              <a:t>по призыву</a:t>
            </a:r>
            <a:br>
              <a:rPr lang="ru-RU" sz="3000" dirty="0">
                <a:solidFill>
                  <a:srgbClr val="9E8E5C">
                    <a:tint val="88000"/>
                    <a:satMod val="150000"/>
                  </a:srgbClr>
                </a:solidFill>
              </a:rPr>
            </a:br>
            <a:r>
              <a:rPr lang="ru-RU" sz="3000" dirty="0">
                <a:solidFill>
                  <a:srgbClr val="9E8E5C">
                    <a:tint val="88000"/>
                    <a:satMod val="150000"/>
                  </a:srgbClr>
                </a:solidFill>
              </a:rPr>
              <a:t> И. Д. Василенко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00" t="4454" b="42329"/>
          <a:stretch/>
        </p:blipFill>
        <p:spPr>
          <a:xfrm>
            <a:off x="611560" y="620688"/>
            <a:ext cx="3196318" cy="21368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53669" b="49726"/>
          <a:stretch/>
        </p:blipFill>
        <p:spPr>
          <a:xfrm>
            <a:off x="5436096" y="836712"/>
            <a:ext cx="1796019" cy="27565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79" t="6561" b="55099"/>
          <a:stretch/>
        </p:blipFill>
        <p:spPr>
          <a:xfrm>
            <a:off x="6065291" y="2497685"/>
            <a:ext cx="2333648" cy="24786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90"/>
          <a:stretch/>
        </p:blipFill>
        <p:spPr>
          <a:xfrm>
            <a:off x="1819935" y="2060848"/>
            <a:ext cx="1993477" cy="26132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83" t="14089" r="11226" b="35301"/>
          <a:stretch/>
        </p:blipFill>
        <p:spPr>
          <a:xfrm>
            <a:off x="3059832" y="3108226"/>
            <a:ext cx="2016224" cy="1832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23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91580" y="404664"/>
            <a:ext cx="7560840" cy="14773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Сейчас в доме, где жил и работал Иван Дмитриевич Василенко работает Дом-музей, один из детских филиалов библиотеки носит </a:t>
            </a:r>
            <a:r>
              <a:rPr lang="ru-RU" dirty="0"/>
              <a:t>имя писателя, </a:t>
            </a:r>
            <a:r>
              <a:rPr lang="ru-RU" dirty="0" smtClean="0"/>
              <a:t>именем </a:t>
            </a:r>
            <a:r>
              <a:rPr lang="ru-RU" dirty="0"/>
              <a:t>И. Д. Василенко названа </a:t>
            </a:r>
            <a:r>
              <a:rPr lang="ru-RU" dirty="0" err="1"/>
              <a:t>Новобессергеневская</a:t>
            </a:r>
            <a:r>
              <a:rPr lang="ru-RU" dirty="0"/>
              <a:t> средняя школа, где писатель в 1914 году работал учителем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976" y="2184168"/>
            <a:ext cx="2448272" cy="32838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96" y="4149080"/>
            <a:ext cx="2784309" cy="2088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77" b="16456"/>
          <a:stretch/>
        </p:blipFill>
        <p:spPr>
          <a:xfrm>
            <a:off x="5868144" y="2078237"/>
            <a:ext cx="2843808" cy="1801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7" t="7595" r="5232" b="4555"/>
          <a:stretch/>
        </p:blipFill>
        <p:spPr>
          <a:xfrm>
            <a:off x="539552" y="2184168"/>
            <a:ext cx="2592288" cy="169543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83" t="25106" r="15353" b="11167"/>
          <a:stretch/>
        </p:blipFill>
        <p:spPr>
          <a:xfrm>
            <a:off x="5940151" y="4221088"/>
            <a:ext cx="2772163" cy="2081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10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52836" y="1484784"/>
            <a:ext cx="5238328" cy="34163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/>
              <a:t>Центральная городская публичная библиотека имени А. П. Чехова</a:t>
            </a:r>
          </a:p>
          <a:p>
            <a:pPr algn="ctr"/>
            <a:r>
              <a:rPr lang="ru-RU" dirty="0"/>
              <a:t> </a:t>
            </a:r>
          </a:p>
          <a:p>
            <a:pPr algn="ctr"/>
            <a:r>
              <a:rPr lang="ru-RU" dirty="0"/>
              <a:t>Отдел дореволюционных и ценных изданий</a:t>
            </a:r>
          </a:p>
          <a:p>
            <a:pPr algn="ctr"/>
            <a:r>
              <a:rPr lang="ru-RU" dirty="0"/>
              <a:t>(86-34)610-118</a:t>
            </a:r>
          </a:p>
          <a:p>
            <a:pPr algn="ctr"/>
            <a:r>
              <a:rPr lang="ru-RU" dirty="0"/>
              <a:t>Режим работы:</a:t>
            </a:r>
          </a:p>
          <a:p>
            <a:pPr algn="ctr"/>
            <a:r>
              <a:rPr lang="ru-RU" dirty="0"/>
              <a:t>10. 00—18. 00</a:t>
            </a:r>
          </a:p>
          <a:p>
            <a:pPr algn="ctr"/>
            <a:r>
              <a:rPr lang="ru-RU" dirty="0"/>
              <a:t>Выходной день: пятница, суббота</a:t>
            </a:r>
          </a:p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dirty="0"/>
              <a:t>    Последний понедельник месяца—</a:t>
            </a:r>
          </a:p>
          <a:p>
            <a:pPr algn="ctr"/>
            <a:r>
              <a:rPr lang="ru-RU" dirty="0"/>
              <a:t>         санитарный</a:t>
            </a:r>
          </a:p>
        </p:txBody>
      </p:sp>
    </p:spTree>
    <p:extLst>
      <p:ext uri="{BB962C8B-B14F-4D97-AF65-F5344CB8AC3E}">
        <p14:creationId xmlns:p14="http://schemas.microsoft.com/office/powerpoint/2010/main" val="3798323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Другая 3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9E8E5C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1740</TotalTime>
  <Words>1023</Words>
  <Application>Microsoft Office PowerPoint</Application>
  <PresentationFormat>Экран (4:3)</PresentationFormat>
  <Paragraphs>44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Книги, присланные к столетию  А. П. Чехова по призыву  И. Д. Василенко</vt:lpstr>
      <vt:lpstr>Книги, присланные к столетию  А. П. Чехова по призыву  И. Д. Василенко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Мартынова Наталья Владимировна</dc:creator>
  <cp:lastModifiedBy>Мартынова Наталья Владимировна</cp:lastModifiedBy>
  <cp:revision>60</cp:revision>
  <dcterms:created xsi:type="dcterms:W3CDTF">2020-09-09T06:11:33Z</dcterms:created>
  <dcterms:modified xsi:type="dcterms:W3CDTF">2020-09-17T09:39:57Z</dcterms:modified>
</cp:coreProperties>
</file>