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30"/>
  </p:notesMasterIdLst>
  <p:sldIdLst>
    <p:sldId id="256" r:id="rId3"/>
    <p:sldId id="282" r:id="rId4"/>
    <p:sldId id="283" r:id="rId5"/>
    <p:sldId id="284" r:id="rId6"/>
    <p:sldId id="285" r:id="rId7"/>
    <p:sldId id="286" r:id="rId8"/>
    <p:sldId id="287" r:id="rId9"/>
    <p:sldId id="288" r:id="rId10"/>
    <p:sldId id="258" r:id="rId11"/>
    <p:sldId id="276" r:id="rId12"/>
    <p:sldId id="259" r:id="rId13"/>
    <p:sldId id="260" r:id="rId14"/>
    <p:sldId id="264" r:id="rId15"/>
    <p:sldId id="268" r:id="rId16"/>
    <p:sldId id="269" r:id="rId17"/>
    <p:sldId id="270" r:id="rId18"/>
    <p:sldId id="271" r:id="rId19"/>
    <p:sldId id="272" r:id="rId20"/>
    <p:sldId id="273" r:id="rId21"/>
    <p:sldId id="274" r:id="rId22"/>
    <p:sldId id="275" r:id="rId23"/>
    <p:sldId id="277" r:id="rId24"/>
    <p:sldId id="278" r:id="rId25"/>
    <p:sldId id="279" r:id="rId26"/>
    <p:sldId id="280" r:id="rId27"/>
    <p:sldId id="281" r:id="rId28"/>
    <p:sldId id="261" r:id="rId29"/>
  </p:sldIdLst>
  <p:sldSz cx="9144000" cy="6858000" type="screen4x3"/>
  <p:notesSz cx="6858000" cy="9144000"/>
  <p:defaultTex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2"/>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00"/>
    <p:restoredTop sz="94600"/>
  </p:normalViewPr>
  <p:slideViewPr>
    <p:cSldViewPr snapToGrid="0">
      <p:cViewPr>
        <p:scale>
          <a:sx n="100" d="100"/>
          <a:sy n="100" d="100"/>
        </p:scale>
        <p:origin x="-1224" y="-13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368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36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68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68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368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1C739E69-EE1B-43E6-959A-365C942279F9}"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ctrTitle"/>
            <p:custDataLst>
              <p:tags r:id="rId1"/>
            </p:custDataLst>
          </p:nvPr>
        </p:nvSpPr>
        <p:spPr>
          <a:xfrm>
            <a:off x="2701925" y="2130425"/>
            <a:ext cx="4800600" cy="1470025"/>
          </a:xfrm>
        </p:spPr>
        <p:txBody>
          <a:bodyPr/>
          <a:lstStyle>
            <a:lvl1pPr>
              <a:defRPr/>
            </a:lvl1pPr>
          </a:lstStyle>
          <a:p>
            <a:r>
              <a:rPr lang="ru-RU" smtClean="0"/>
              <a:t>Образец заголовка</a:t>
            </a:r>
            <a:endParaRPr lang="en-US"/>
          </a:p>
        </p:txBody>
      </p:sp>
      <p:sp>
        <p:nvSpPr>
          <p:cNvPr id="20483" name="Rectangle 3"/>
          <p:cNvSpPr>
            <a:spLocks noGrp="1" noChangeArrowheads="1"/>
          </p:cNvSpPr>
          <p:nvPr>
            <p:ph type="subTitle" idx="1"/>
            <p:custDataLst>
              <p:tags r:id="rId2"/>
            </p:custDataLst>
          </p:nvPr>
        </p:nvSpPr>
        <p:spPr>
          <a:xfrm>
            <a:off x="2701925" y="3886200"/>
            <a:ext cx="4114800" cy="1752600"/>
          </a:xfrm>
        </p:spPr>
        <p:txBody>
          <a:bodyPr/>
          <a:lstStyle>
            <a:lvl1pPr marL="0" indent="0">
              <a:buClr>
                <a:srgbClr val="FFFFFF"/>
              </a:buClr>
              <a:buFontTx/>
              <a:buNone/>
              <a:defRPr/>
            </a:lvl1pPr>
          </a:lstStyle>
          <a:p>
            <a:r>
              <a:rPr lang="ru-RU" smtClean="0"/>
              <a:t>Образец подзаголовка</a:t>
            </a:r>
            <a:endParaRPr lang="en-US"/>
          </a:p>
        </p:txBody>
      </p:sp>
      <p:sp>
        <p:nvSpPr>
          <p:cNvPr id="20484" name="Rectangle 4"/>
          <p:cNvSpPr>
            <a:spLocks noGrp="1" noChangeArrowheads="1"/>
          </p:cNvSpPr>
          <p:nvPr>
            <p:ph type="dt" sz="half" idx="2"/>
          </p:nvPr>
        </p:nvSpPr>
        <p:spPr/>
        <p:txBody>
          <a:bodyPr/>
          <a:lstStyle>
            <a:lvl1pPr>
              <a:defRPr/>
            </a:lvl1pPr>
          </a:lstStyle>
          <a:p>
            <a:endParaRPr lang="en-US"/>
          </a:p>
        </p:txBody>
      </p:sp>
      <p:sp>
        <p:nvSpPr>
          <p:cNvPr id="20485" name="Rectangle 5"/>
          <p:cNvSpPr>
            <a:spLocks noGrp="1" noChangeArrowheads="1"/>
          </p:cNvSpPr>
          <p:nvPr>
            <p:ph type="ftr" sz="quarter" idx="3"/>
          </p:nvPr>
        </p:nvSpPr>
        <p:spPr/>
        <p:txBody>
          <a:bodyPr/>
          <a:lstStyle>
            <a:lvl1pPr>
              <a:defRPr/>
            </a:lvl1pPr>
          </a:lstStyle>
          <a:p>
            <a:endParaRPr lang="en-US"/>
          </a:p>
        </p:txBody>
      </p:sp>
      <p:sp>
        <p:nvSpPr>
          <p:cNvPr id="20486" name="Rectangle 6"/>
          <p:cNvSpPr>
            <a:spLocks noGrp="1" noChangeArrowheads="1"/>
          </p:cNvSpPr>
          <p:nvPr>
            <p:ph type="sldNum" sz="quarter" idx="4"/>
          </p:nvPr>
        </p:nvSpPr>
        <p:spPr/>
        <p:txBody>
          <a:bodyPr/>
          <a:lstStyle>
            <a:lvl1pPr>
              <a:defRPr/>
            </a:lvl1pPr>
          </a:lstStyle>
          <a:p>
            <a:fld id="{07FCB32A-1A09-4423-B1F1-649B902E021A}" type="slidenum">
              <a:rPr lang="en-US"/>
              <a:pPr/>
              <a:t>‹#›</a:t>
            </a:fld>
            <a:endParaRPr lang="en-US"/>
          </a:p>
        </p:txBody>
      </p:sp>
    </p:spTree>
  </p:cSld>
  <p:clrMapOvr>
    <a:masterClrMapping/>
  </p:clrMapOvr>
  <p:transition spd="med" advClick="0" advTm="3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4303F71E-B55E-44F2-9F6E-E20F4D3F92D1}" type="slidenum">
              <a:rPr lang="en-US"/>
              <a:pPr/>
              <a:t>‹#›</a:t>
            </a:fld>
            <a:endParaRPr lang="en-US"/>
          </a:p>
        </p:txBody>
      </p:sp>
    </p:spTree>
  </p:cSld>
  <p:clrMapOvr>
    <a:masterClrMapping/>
  </p:clrMapOvr>
  <p:transition spd="med" advClick="0" advTm="3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A2B94962-697C-4B54-A570-AE27C0F57AF7}" type="slidenum">
              <a:rPr lang="en-US"/>
              <a:pPr/>
              <a:t>‹#›</a:t>
            </a:fld>
            <a:endParaRPr lang="en-US"/>
          </a:p>
        </p:txBody>
      </p:sp>
    </p:spTree>
  </p:cSld>
  <p:clrMapOvr>
    <a:masterClrMapping/>
  </p:clrMapOvr>
  <p:transition spd="med" advClick="0" advTm="3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2693988" y="1600200"/>
            <a:ext cx="3086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932488" y="1600200"/>
            <a:ext cx="3087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0C3D763C-5D05-4CE9-9A83-F4E8F2417C44}" type="slidenum">
              <a:rPr lang="en-US"/>
              <a:pPr/>
              <a:t>‹#›</a:t>
            </a:fld>
            <a:endParaRPr lang="en-US"/>
          </a:p>
        </p:txBody>
      </p:sp>
    </p:spTree>
  </p:cSld>
  <p:clrMapOvr>
    <a:masterClrMapping/>
  </p:clrMapOvr>
  <p:transition spd="med" advClick="0" advTm="3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1B52FC19-5516-4830-8750-307CC720320D}" type="slidenum">
              <a:rPr lang="en-US"/>
              <a:pPr/>
              <a:t>‹#›</a:t>
            </a:fld>
            <a:endParaRPr lang="en-US"/>
          </a:p>
        </p:txBody>
      </p:sp>
    </p:spTree>
  </p:cSld>
  <p:clrMapOvr>
    <a:masterClrMapping/>
  </p:clrMapOvr>
  <p:transition spd="med" advClick="0" advTm="3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7F9AA486-F763-4F1C-86E2-F551E6ABC9CC}" type="slidenum">
              <a:rPr lang="en-US"/>
              <a:pPr/>
              <a:t>‹#›</a:t>
            </a:fld>
            <a:endParaRPr lang="en-US"/>
          </a:p>
        </p:txBody>
      </p:sp>
    </p:spTree>
  </p:cSld>
  <p:clrMapOvr>
    <a:masterClrMapping/>
  </p:clrMapOvr>
  <p:transition spd="med" advClick="0" advTm="3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457B9CB7-A9CB-4C98-A88D-89B0CD459382}" type="slidenum">
              <a:rPr lang="en-US"/>
              <a:pPr/>
              <a:t>‹#›</a:t>
            </a:fld>
            <a:endParaRPr lang="en-US"/>
          </a:p>
        </p:txBody>
      </p:sp>
    </p:spTree>
  </p:cSld>
  <p:clrMapOvr>
    <a:masterClrMapping/>
  </p:clrMapOvr>
  <p:transition spd="med" advClick="0" advTm="3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A18C8453-8D52-4E25-9108-B4FAE73017A6}" type="slidenum">
              <a:rPr lang="en-US"/>
              <a:pPr/>
              <a:t>‹#›</a:t>
            </a:fld>
            <a:endParaRPr lang="en-US"/>
          </a:p>
        </p:txBody>
      </p:sp>
    </p:spTree>
  </p:cSld>
  <p:clrMapOvr>
    <a:masterClrMapping/>
  </p:clrMapOvr>
  <p:transition spd="med" advClick="0" advTm="30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C062F185-118E-470A-A70E-EA88A405C200}" type="slidenum">
              <a:rPr lang="en-US"/>
              <a:pPr/>
              <a:t>‹#›</a:t>
            </a:fld>
            <a:endParaRPr lang="en-US"/>
          </a:p>
        </p:txBody>
      </p:sp>
    </p:spTree>
  </p:cSld>
  <p:clrMapOvr>
    <a:masterClrMapping/>
  </p:clrMapOvr>
  <p:transition spd="med" advClick="0" advTm="3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CE5E8517-79A7-4788-98ED-67B3C1959AAF}" type="slidenum">
              <a:rPr lang="en-US"/>
              <a:pPr/>
              <a:t>‹#›</a:t>
            </a:fld>
            <a:endParaRPr lang="en-US"/>
          </a:p>
        </p:txBody>
      </p:sp>
    </p:spTree>
  </p:cSld>
  <p:clrMapOvr>
    <a:masterClrMapping/>
  </p:clrMapOvr>
  <p:transition spd="med" advClick="0" advTm="3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439025" y="274638"/>
            <a:ext cx="158115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693988" y="274638"/>
            <a:ext cx="4592637"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22757B3D-C7BD-487B-B9ED-ED0E5366D074}" type="slidenum">
              <a:rPr lang="en-US"/>
              <a:pPr/>
              <a:t>‹#›</a:t>
            </a:fld>
            <a:endParaRPr lang="en-US"/>
          </a:p>
        </p:txBody>
      </p:sp>
    </p:spTree>
  </p:cSld>
  <p:clrMapOvr>
    <a:masterClrMapping/>
  </p:clrMapOvr>
  <p:transition spd="med" advClick="0" advTm="3000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136525" y="136525"/>
            <a:ext cx="8866188" cy="6581775"/>
          </a:xfrm>
          <a:prstGeom prst="rect">
            <a:avLst/>
          </a:prstGeom>
          <a:solidFill>
            <a:schemeClr val="bg1">
              <a:alpha val="50000"/>
            </a:schemeClr>
          </a:solidFill>
          <a:ln w="9525">
            <a:noFill/>
            <a:miter lim="800000"/>
            <a:headEnd/>
            <a:tailEnd/>
          </a:ln>
          <a:effectLst/>
        </p:spPr>
        <p:txBody>
          <a:bodyPr wrap="none" anchor="ctr"/>
          <a:lstStyle/>
          <a:p>
            <a:endParaRPr lang="ru-RU"/>
          </a:p>
        </p:txBody>
      </p:sp>
      <p:sp>
        <p:nvSpPr>
          <p:cNvPr id="27651" name="Rectangle 3"/>
          <p:cNvSpPr>
            <a:spLocks noGrp="1" noChangeArrowheads="1"/>
          </p:cNvSpPr>
          <p:nvPr>
            <p:ph type="ctrTitle"/>
            <p:custDataLst>
              <p:tags r:id="rId1"/>
            </p:custDataLst>
          </p:nvPr>
        </p:nvSpPr>
        <p:spPr>
          <a:xfrm>
            <a:off x="455613" y="2130425"/>
            <a:ext cx="7313612" cy="1470025"/>
          </a:xfrm>
        </p:spPr>
        <p:txBody>
          <a:bodyPr/>
          <a:lstStyle>
            <a:lvl1pPr>
              <a:defRPr/>
            </a:lvl1pPr>
          </a:lstStyle>
          <a:p>
            <a:r>
              <a:rPr lang="en-US"/>
              <a:t>Click to edit Master title style</a:t>
            </a:r>
          </a:p>
        </p:txBody>
      </p:sp>
      <p:sp>
        <p:nvSpPr>
          <p:cNvPr id="27652" name="Rectangle 4"/>
          <p:cNvSpPr>
            <a:spLocks noGrp="1" noChangeArrowheads="1"/>
          </p:cNvSpPr>
          <p:nvPr>
            <p:ph type="subTitle" idx="1"/>
            <p:custDataLst>
              <p:tags r:id="rId2"/>
            </p:custDataLst>
          </p:nvPr>
        </p:nvSpPr>
        <p:spPr>
          <a:xfrm>
            <a:off x="455613" y="3886200"/>
            <a:ext cx="7313612" cy="1752600"/>
          </a:xfrm>
        </p:spPr>
        <p:txBody>
          <a:bodyPr/>
          <a:lstStyle>
            <a:lvl1pPr marL="0" indent="0">
              <a:buClr>
                <a:srgbClr val="FFFFFF"/>
              </a:buClr>
              <a:buFontTx/>
              <a:buNone/>
              <a:defRPr/>
            </a:lvl1pPr>
          </a:lstStyle>
          <a:p>
            <a:r>
              <a:rPr lang="en-US"/>
              <a:t>Click to edit Master subtitle style</a:t>
            </a:r>
          </a:p>
        </p:txBody>
      </p:sp>
      <p:sp>
        <p:nvSpPr>
          <p:cNvPr id="27653" name="Rectangle 5"/>
          <p:cNvSpPr>
            <a:spLocks noGrp="1" noChangeArrowheads="1"/>
          </p:cNvSpPr>
          <p:nvPr>
            <p:ph type="dt" sz="half" idx="2"/>
          </p:nvPr>
        </p:nvSpPr>
        <p:spPr/>
        <p:txBody>
          <a:bodyPr/>
          <a:lstStyle>
            <a:lvl1pPr>
              <a:defRPr/>
            </a:lvl1pPr>
          </a:lstStyle>
          <a:p>
            <a:endParaRPr lang="en-US"/>
          </a:p>
        </p:txBody>
      </p:sp>
      <p:sp>
        <p:nvSpPr>
          <p:cNvPr id="27654" name="Rectangle 6"/>
          <p:cNvSpPr>
            <a:spLocks noGrp="1" noChangeArrowheads="1"/>
          </p:cNvSpPr>
          <p:nvPr>
            <p:ph type="ftr" sz="quarter" idx="3"/>
          </p:nvPr>
        </p:nvSpPr>
        <p:spPr/>
        <p:txBody>
          <a:bodyPr/>
          <a:lstStyle>
            <a:lvl1pPr>
              <a:defRPr/>
            </a:lvl1pPr>
          </a:lstStyle>
          <a:p>
            <a:endParaRPr lang="en-US"/>
          </a:p>
        </p:txBody>
      </p:sp>
      <p:sp>
        <p:nvSpPr>
          <p:cNvPr id="27655" name="Rectangle 7"/>
          <p:cNvSpPr>
            <a:spLocks noGrp="1" noChangeArrowheads="1"/>
          </p:cNvSpPr>
          <p:nvPr>
            <p:ph type="sldNum" sz="quarter" idx="4"/>
          </p:nvPr>
        </p:nvSpPr>
        <p:spPr/>
        <p:txBody>
          <a:bodyPr/>
          <a:lstStyle>
            <a:lvl1pPr>
              <a:defRPr/>
            </a:lvl1pPr>
          </a:lstStyle>
          <a:p>
            <a:fld id="{8FF6C21F-179C-47E0-89B0-43A4AB66AF97}" type="slidenum">
              <a:rPr lang="en-US"/>
              <a:pPr/>
              <a:t>‹#›</a:t>
            </a:fld>
            <a:endParaRPr lang="en-US"/>
          </a:p>
        </p:txBody>
      </p:sp>
    </p:spTree>
  </p:cSld>
  <p:clrMapOvr>
    <a:masterClrMapping/>
  </p:clrMapOvr>
  <p:transition spd="med" advClick="0" advTm="3000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1D63FE80-BCE1-404C-AA23-2D8F403D9AA7}" type="slidenum">
              <a:rPr lang="en-US"/>
              <a:pPr/>
              <a:t>‹#›</a:t>
            </a:fld>
            <a:endParaRPr lang="en-US"/>
          </a:p>
        </p:txBody>
      </p:sp>
    </p:spTree>
  </p:cSld>
  <p:clrMapOvr>
    <a:masterClrMapping/>
  </p:clrMapOvr>
  <p:transition spd="med" advClick="0" advTm="3000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B4ABF79E-161A-4B8A-9A0B-E216497B9D53}" type="slidenum">
              <a:rPr lang="en-US"/>
              <a:pPr/>
              <a:t>‹#›</a:t>
            </a:fld>
            <a:endParaRPr lang="en-US"/>
          </a:p>
        </p:txBody>
      </p:sp>
    </p:spTree>
  </p:cSld>
  <p:clrMapOvr>
    <a:masterClrMapping/>
  </p:clrMapOvr>
  <p:transition spd="med" advClick="0" advTm="3000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5613" y="1600200"/>
            <a:ext cx="40370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5025"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07728B4F-1A30-4223-A328-1AFDB6DE69EC}" type="slidenum">
              <a:rPr lang="en-US"/>
              <a:pPr/>
              <a:t>‹#›</a:t>
            </a:fld>
            <a:endParaRPr lang="en-US"/>
          </a:p>
        </p:txBody>
      </p:sp>
    </p:spTree>
  </p:cSld>
  <p:clrMapOvr>
    <a:masterClrMapping/>
  </p:clrMapOvr>
  <p:transition spd="med" advClick="0" advTm="3000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BA58EFB1-56CA-42E2-9200-A64A2EB15EEA}" type="slidenum">
              <a:rPr lang="en-US"/>
              <a:pPr/>
              <a:t>‹#›</a:t>
            </a:fld>
            <a:endParaRPr lang="en-US"/>
          </a:p>
        </p:txBody>
      </p:sp>
    </p:spTree>
  </p:cSld>
  <p:clrMapOvr>
    <a:masterClrMapping/>
  </p:clrMapOvr>
  <p:transition spd="med" advClick="0" advTm="3000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E3F2723A-DEE6-43EC-818B-DE46A92C9F7E}" type="slidenum">
              <a:rPr lang="en-US"/>
              <a:pPr/>
              <a:t>‹#›</a:t>
            </a:fld>
            <a:endParaRPr lang="en-US"/>
          </a:p>
        </p:txBody>
      </p:sp>
    </p:spTree>
  </p:cSld>
  <p:clrMapOvr>
    <a:masterClrMapping/>
  </p:clrMapOvr>
  <p:transition spd="med" advClick="0" advTm="3000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02A272BC-2CE1-4608-B731-A84B95E07521}" type="slidenum">
              <a:rPr lang="en-US"/>
              <a:pPr/>
              <a:t>‹#›</a:t>
            </a:fld>
            <a:endParaRPr lang="en-US"/>
          </a:p>
        </p:txBody>
      </p:sp>
    </p:spTree>
  </p:cSld>
  <p:clrMapOvr>
    <a:masterClrMapping/>
  </p:clrMapOvr>
  <p:transition spd="med" advClick="0" advTm="3000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6B0148C8-DAFF-4368-A818-26E7BDE8A66C}" type="slidenum">
              <a:rPr lang="en-US"/>
              <a:pPr/>
              <a:t>‹#›</a:t>
            </a:fld>
            <a:endParaRPr lang="en-US"/>
          </a:p>
        </p:txBody>
      </p:sp>
    </p:spTree>
  </p:cSld>
  <p:clrMapOvr>
    <a:masterClrMapping/>
  </p:clrMapOvr>
  <p:transition spd="med" advClick="0" advTm="3000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DE72B65D-28E6-4F7E-8161-E17D549D3E4C}" type="slidenum">
              <a:rPr lang="en-US"/>
              <a:pPr/>
              <a:t>‹#›</a:t>
            </a:fld>
            <a:endParaRPr lang="en-US"/>
          </a:p>
        </p:txBody>
      </p:sp>
    </p:spTree>
  </p:cSld>
  <p:clrMapOvr>
    <a:masterClrMapping/>
  </p:clrMapOvr>
  <p:transition spd="med" advClick="0" advTm="3000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9B609BC6-811F-43C5-BDE1-4673E7B62391}" type="slidenum">
              <a:rPr lang="en-US"/>
              <a:pPr/>
              <a:t>‹#›</a:t>
            </a:fld>
            <a:endParaRPr lang="en-US"/>
          </a:p>
        </p:txBody>
      </p:sp>
    </p:spTree>
  </p:cSld>
  <p:clrMapOvr>
    <a:masterClrMapping/>
  </p:clrMapOvr>
  <p:transition spd="med" advClick="0" advTm="3000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6225" y="274638"/>
            <a:ext cx="2055813"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5613" y="274638"/>
            <a:ext cx="6018212"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DDD31C20-6453-44F5-BDED-6B8638CA0B17}" type="slidenum">
              <a:rPr lang="en-US"/>
              <a:pPr/>
              <a:t>‹#›</a:t>
            </a:fld>
            <a:endParaRPr lang="en-US"/>
          </a:p>
        </p:txBody>
      </p:sp>
    </p:spTree>
  </p:cSld>
  <p:clrMapOvr>
    <a:masterClrMapping/>
  </p:clrMapOvr>
  <p:transition spd="med" advClick="0" advTm="3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5.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2703513" y="274638"/>
            <a:ext cx="6316662"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ru-RU" smtClean="0"/>
              <a:t>Образец заголовка</a:t>
            </a:r>
            <a:endParaRPr lang="en-US" smtClean="0"/>
          </a:p>
        </p:txBody>
      </p:sp>
      <p:sp>
        <p:nvSpPr>
          <p:cNvPr id="1027" name="Rectangle 3"/>
          <p:cNvSpPr>
            <a:spLocks noGrp="1" noChangeArrowheads="1"/>
          </p:cNvSpPr>
          <p:nvPr>
            <p:ph type="body" idx="1"/>
            <p:custDataLst>
              <p:tags r:id="rId14"/>
            </p:custDataLst>
          </p:nvPr>
        </p:nvSpPr>
        <p:spPr bwMode="auto">
          <a:xfrm>
            <a:off x="2693988" y="1600200"/>
            <a:ext cx="6326187"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fld id="{D077F073-F153-4859-87DA-251AED4C8FE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spd="med" advClick="0" advTm="30000"/>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cs typeface="Arial" charset="0"/>
        </a:defRPr>
      </a:lvl2pPr>
      <a:lvl3pPr algn="l" rtl="0" eaLnBrk="1" fontAlgn="base" hangingPunct="1">
        <a:spcBef>
          <a:spcPct val="0"/>
        </a:spcBef>
        <a:spcAft>
          <a:spcPct val="0"/>
        </a:spcAft>
        <a:buClr>
          <a:schemeClr val="tx1"/>
        </a:buClr>
        <a:defRPr sz="3200">
          <a:solidFill>
            <a:schemeClr val="tx1"/>
          </a:solidFill>
          <a:latin typeface="Arial" charset="0"/>
          <a:cs typeface="Arial" charset="0"/>
        </a:defRPr>
      </a:lvl3pPr>
      <a:lvl4pPr algn="l" rtl="0" eaLnBrk="1" fontAlgn="base" hangingPunct="1">
        <a:spcBef>
          <a:spcPct val="0"/>
        </a:spcBef>
        <a:spcAft>
          <a:spcPct val="0"/>
        </a:spcAft>
        <a:buClr>
          <a:schemeClr val="tx1"/>
        </a:buClr>
        <a:defRPr sz="3200">
          <a:solidFill>
            <a:schemeClr val="tx1"/>
          </a:solidFill>
          <a:latin typeface="Arial" charset="0"/>
          <a:cs typeface="Arial" charset="0"/>
        </a:defRPr>
      </a:lvl4pPr>
      <a:lvl5pPr algn="l" rtl="0" eaLnBrk="1" fontAlgn="base" hangingPunct="1">
        <a:spcBef>
          <a:spcPct val="0"/>
        </a:spcBef>
        <a:spcAft>
          <a:spcPct val="0"/>
        </a:spcAft>
        <a:buClr>
          <a:schemeClr val="tx1"/>
        </a:buClr>
        <a:defRPr sz="3200">
          <a:solidFill>
            <a:schemeClr val="tx1"/>
          </a:solidFill>
          <a:latin typeface="Arial" charset="0"/>
          <a:cs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cs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cs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cs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cs typeface="+mn-cs"/>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cs typeface="+mn-cs"/>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cs typeface="+mn-cs"/>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cs typeface="+mn-cs"/>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cs typeface="+mn-cs"/>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cs typeface="+mn-cs"/>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cs typeface="+mn-cs"/>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36525" y="136525"/>
            <a:ext cx="8866188" cy="6581775"/>
          </a:xfrm>
          <a:prstGeom prst="rect">
            <a:avLst/>
          </a:prstGeom>
          <a:solidFill>
            <a:schemeClr val="bg1">
              <a:alpha val="50000"/>
            </a:schemeClr>
          </a:solidFill>
          <a:ln w="9525">
            <a:noFill/>
            <a:miter lim="800000"/>
            <a:headEnd/>
            <a:tailEnd/>
          </a:ln>
          <a:effectLst/>
        </p:spPr>
        <p:txBody>
          <a:bodyPr wrap="none" anchor="ctr"/>
          <a:lstStyle/>
          <a:p>
            <a:endParaRPr lang="ru-RU"/>
          </a:p>
        </p:txBody>
      </p:sp>
      <p:sp>
        <p:nvSpPr>
          <p:cNvPr id="26627" name="Rectangle 3"/>
          <p:cNvSpPr>
            <a:spLocks noGrp="1" noChangeArrowheads="1"/>
          </p:cNvSpPr>
          <p:nvPr>
            <p:ph type="title"/>
            <p:custDataLst>
              <p:tags r:id="rId13"/>
            </p:custDataLst>
          </p:nvPr>
        </p:nvSpPr>
        <p:spPr bwMode="auto">
          <a:xfrm>
            <a:off x="455613" y="274638"/>
            <a:ext cx="8226425"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6628" name="Rectangle 4"/>
          <p:cNvSpPr>
            <a:spLocks noGrp="1" noChangeArrowheads="1"/>
          </p:cNvSpPr>
          <p:nvPr>
            <p:ph type="body" idx="1"/>
            <p:custDataLst>
              <p:tags r:id="rId14"/>
            </p:custDataLst>
          </p:nvPr>
        </p:nvSpPr>
        <p:spPr bwMode="auto">
          <a:xfrm>
            <a:off x="455613" y="1600200"/>
            <a:ext cx="8226425"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629"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endParaRPr lang="en-US"/>
          </a:p>
        </p:txBody>
      </p:sp>
      <p:sp>
        <p:nvSpPr>
          <p:cNvPr id="26630"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endParaRPr lang="en-US"/>
          </a:p>
        </p:txBody>
      </p:sp>
      <p:sp>
        <p:nvSpPr>
          <p:cNvPr id="2663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fld id="{5EF0D3EE-5655-41BE-8919-A59479E7DF4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advClick="0" advTm="30000"/>
  <p:txStyles>
    <p:titleStyle>
      <a:lvl1pPr algn="l" rtl="0" fontAlgn="base">
        <a:spcBef>
          <a:spcPct val="0"/>
        </a:spcBef>
        <a:spcAft>
          <a:spcPct val="0"/>
        </a:spcAft>
        <a:buClr>
          <a:schemeClr val="tx1"/>
        </a:buClr>
        <a:defRPr sz="3200">
          <a:solidFill>
            <a:schemeClr val="tx1"/>
          </a:solidFill>
          <a:latin typeface="+mj-lt"/>
          <a:ea typeface="+mj-ea"/>
          <a:cs typeface="+mj-cs"/>
        </a:defRPr>
      </a:lvl1pPr>
      <a:lvl2pPr algn="l" rtl="0" fontAlgn="base">
        <a:spcBef>
          <a:spcPct val="0"/>
        </a:spcBef>
        <a:spcAft>
          <a:spcPct val="0"/>
        </a:spcAft>
        <a:buClr>
          <a:schemeClr val="tx1"/>
        </a:buClr>
        <a:defRPr sz="3200">
          <a:solidFill>
            <a:schemeClr val="tx1"/>
          </a:solidFill>
          <a:latin typeface="Arial" charset="0"/>
        </a:defRPr>
      </a:lvl2pPr>
      <a:lvl3pPr algn="l" rtl="0" fontAlgn="base">
        <a:spcBef>
          <a:spcPct val="0"/>
        </a:spcBef>
        <a:spcAft>
          <a:spcPct val="0"/>
        </a:spcAft>
        <a:buClr>
          <a:schemeClr val="tx1"/>
        </a:buClr>
        <a:defRPr sz="3200">
          <a:solidFill>
            <a:schemeClr val="tx1"/>
          </a:solidFill>
          <a:latin typeface="Arial" charset="0"/>
        </a:defRPr>
      </a:lvl3pPr>
      <a:lvl4pPr algn="l" rtl="0" fontAlgn="base">
        <a:spcBef>
          <a:spcPct val="0"/>
        </a:spcBef>
        <a:spcAft>
          <a:spcPct val="0"/>
        </a:spcAft>
        <a:buClr>
          <a:schemeClr val="tx1"/>
        </a:buClr>
        <a:defRPr sz="3200">
          <a:solidFill>
            <a:schemeClr val="tx1"/>
          </a:solidFill>
          <a:latin typeface="Arial" charset="0"/>
        </a:defRPr>
      </a:lvl4pPr>
      <a:lvl5pPr algn="l" rtl="0" fontAlgn="base">
        <a:spcBef>
          <a:spcPct val="0"/>
        </a:spcBef>
        <a:spcAft>
          <a:spcPct val="0"/>
        </a:spcAft>
        <a:buClr>
          <a:schemeClr val="tx1"/>
        </a:buClr>
        <a:defRPr sz="3200">
          <a:solidFill>
            <a:schemeClr val="tx1"/>
          </a:solidFill>
          <a:latin typeface="Arial" charset="0"/>
        </a:defRPr>
      </a:lvl5pPr>
      <a:lvl6pPr marL="457200" algn="l" rtl="0" fontAlgn="base">
        <a:spcBef>
          <a:spcPct val="0"/>
        </a:spcBef>
        <a:spcAft>
          <a:spcPct val="0"/>
        </a:spcAft>
        <a:buClr>
          <a:schemeClr val="tx1"/>
        </a:buClr>
        <a:defRPr sz="3200">
          <a:solidFill>
            <a:schemeClr val="tx1"/>
          </a:solidFill>
          <a:latin typeface="Arial" charset="0"/>
        </a:defRPr>
      </a:lvl6pPr>
      <a:lvl7pPr marL="914400" algn="l" rtl="0" fontAlgn="base">
        <a:spcBef>
          <a:spcPct val="0"/>
        </a:spcBef>
        <a:spcAft>
          <a:spcPct val="0"/>
        </a:spcAft>
        <a:buClr>
          <a:schemeClr val="tx1"/>
        </a:buClr>
        <a:defRPr sz="3200">
          <a:solidFill>
            <a:schemeClr val="tx1"/>
          </a:solidFill>
          <a:latin typeface="Arial" charset="0"/>
        </a:defRPr>
      </a:lvl7pPr>
      <a:lvl8pPr marL="1371600" algn="l" rtl="0" fontAlgn="base">
        <a:spcBef>
          <a:spcPct val="0"/>
        </a:spcBef>
        <a:spcAft>
          <a:spcPct val="0"/>
        </a:spcAft>
        <a:buClr>
          <a:schemeClr val="tx1"/>
        </a:buClr>
        <a:defRPr sz="3200">
          <a:solidFill>
            <a:schemeClr val="tx1"/>
          </a:solidFill>
          <a:latin typeface="Arial" charset="0"/>
        </a:defRPr>
      </a:lvl8pPr>
      <a:lvl9pPr marL="1828800" algn="l" rtl="0" fontAlgn="base">
        <a:spcBef>
          <a:spcPct val="0"/>
        </a:spcBef>
        <a:spcAft>
          <a:spcPct val="0"/>
        </a:spcAft>
        <a:buClr>
          <a:schemeClr val="tx1"/>
        </a:buClr>
        <a:defRPr sz="3200">
          <a:solidFill>
            <a:schemeClr val="tx1"/>
          </a:solidFill>
          <a:latin typeface="Arial" charset="0"/>
        </a:defRPr>
      </a:lvl9pPr>
    </p:titleStyle>
    <p:bodyStyle>
      <a:lvl1pPr marL="342900" indent="-342900" algn="l" rtl="0" fontAlgn="base">
        <a:spcBef>
          <a:spcPct val="20000"/>
        </a:spcBef>
        <a:spcAft>
          <a:spcPct val="0"/>
        </a:spcAft>
        <a:buClr>
          <a:schemeClr val="tx1"/>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a:solidFill>
            <a:schemeClr val="tx1"/>
          </a:solidFill>
          <a:latin typeface="+mn-lt"/>
        </a:defRPr>
      </a:lvl2pPr>
      <a:lvl3pPr marL="1143000" indent="-228600" algn="l" rtl="0" fontAlgn="base">
        <a:spcBef>
          <a:spcPct val="20000"/>
        </a:spcBef>
        <a:spcAft>
          <a:spcPct val="0"/>
        </a:spcAft>
        <a:buClr>
          <a:schemeClr val="tx1"/>
        </a:buClr>
        <a:buChar char="•"/>
        <a:defRPr sz="2400">
          <a:solidFill>
            <a:schemeClr val="tx1"/>
          </a:solidFill>
          <a:latin typeface="+mn-lt"/>
        </a:defRPr>
      </a:lvl3pPr>
      <a:lvl4pPr marL="1600200" indent="-228600" algn="l" rtl="0" fontAlgn="base">
        <a:spcBef>
          <a:spcPct val="20000"/>
        </a:spcBef>
        <a:spcAft>
          <a:spcPct val="0"/>
        </a:spcAft>
        <a:buClr>
          <a:schemeClr val="tx1"/>
        </a:buClr>
        <a:buChar char="•"/>
        <a:defRPr sz="2400">
          <a:solidFill>
            <a:schemeClr val="tx1"/>
          </a:solidFill>
          <a:latin typeface="+mn-lt"/>
        </a:defRPr>
      </a:lvl4pPr>
      <a:lvl5pPr marL="2057400" indent="-228600" algn="l" rtl="0" fontAlgn="base">
        <a:spcBef>
          <a:spcPct val="20000"/>
        </a:spcBef>
        <a:spcAft>
          <a:spcPct val="0"/>
        </a:spcAft>
        <a:buClr>
          <a:schemeClr val="tx1"/>
        </a:buClr>
        <a:buChar char="•"/>
        <a:defRPr sz="2400">
          <a:solidFill>
            <a:schemeClr val="tx1"/>
          </a:solidFill>
          <a:latin typeface="+mn-lt"/>
        </a:defRPr>
      </a:lvl5pPr>
      <a:lvl6pPr marL="2514600" indent="-228600" algn="l" rtl="0" fontAlgn="base">
        <a:spcBef>
          <a:spcPct val="20000"/>
        </a:spcBef>
        <a:spcAft>
          <a:spcPct val="0"/>
        </a:spcAft>
        <a:buClr>
          <a:schemeClr val="tx1"/>
        </a:buClr>
        <a:buChar char="•"/>
        <a:defRPr sz="2400">
          <a:solidFill>
            <a:schemeClr val="tx1"/>
          </a:solidFill>
          <a:latin typeface="+mn-lt"/>
        </a:defRPr>
      </a:lvl6pPr>
      <a:lvl7pPr marL="2971800" indent="-228600" algn="l" rtl="0" fontAlgn="base">
        <a:spcBef>
          <a:spcPct val="20000"/>
        </a:spcBef>
        <a:spcAft>
          <a:spcPct val="0"/>
        </a:spcAft>
        <a:buClr>
          <a:schemeClr val="tx1"/>
        </a:buClr>
        <a:buChar char="•"/>
        <a:defRPr sz="2400">
          <a:solidFill>
            <a:schemeClr val="tx1"/>
          </a:solidFill>
          <a:latin typeface="+mn-lt"/>
        </a:defRPr>
      </a:lvl7pPr>
      <a:lvl8pPr marL="3429000" indent="-228600" algn="l" rtl="0" fontAlgn="base">
        <a:spcBef>
          <a:spcPct val="20000"/>
        </a:spcBef>
        <a:spcAft>
          <a:spcPct val="0"/>
        </a:spcAft>
        <a:buClr>
          <a:schemeClr val="tx1"/>
        </a:buClr>
        <a:buChar char="•"/>
        <a:defRPr sz="2400">
          <a:solidFill>
            <a:schemeClr val="tx1"/>
          </a:solidFill>
          <a:latin typeface="+mn-lt"/>
        </a:defRPr>
      </a:lvl8pPr>
      <a:lvl9pPr marL="3886200" indent="-228600" algn="l" rtl="0" fontAlgn="base">
        <a:spcBef>
          <a:spcPct val="20000"/>
        </a:spcBef>
        <a:spcAft>
          <a:spcPct val="0"/>
        </a:spcAft>
        <a:buClr>
          <a:schemeClr val="tx1"/>
        </a:buClr>
        <a:buChar char="•"/>
        <a:defRPr sz="24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a:xfrm>
            <a:off x="1460242" y="1427583"/>
            <a:ext cx="7226558" cy="1502229"/>
          </a:xfrm>
        </p:spPr>
        <p:style>
          <a:lnRef idx="0">
            <a:schemeClr val="accent3"/>
          </a:lnRef>
          <a:fillRef idx="3">
            <a:schemeClr val="accent3"/>
          </a:fillRef>
          <a:effectRef idx="3">
            <a:schemeClr val="accent3"/>
          </a:effectRef>
          <a:fontRef idx="minor">
            <a:schemeClr val="lt1"/>
          </a:fontRef>
        </p:style>
        <p:txBody>
          <a:bodyPr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ru-RU"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ВСЕ О ДИАБЕТЕ</a:t>
            </a:r>
            <a:endParaRPr lang="ru-RU"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endParaRPr>
          </a:p>
        </p:txBody>
      </p:sp>
      <p:sp>
        <p:nvSpPr>
          <p:cNvPr id="6" name="Заголовок 1"/>
          <p:cNvSpPr txBox="1">
            <a:spLocks/>
          </p:cNvSpPr>
          <p:nvPr/>
        </p:nvSpPr>
        <p:spPr>
          <a:xfrm>
            <a:off x="1101012" y="0"/>
            <a:ext cx="7819375" cy="1268963"/>
          </a:xfrm>
          <a:prstGeom prst="rect">
            <a:avLst/>
          </a:prstGeom>
          <a:effectLst>
            <a:outerShdw blurRad="40000" dist="20000" dir="5400000" rotWithShape="0">
              <a:srgbClr val="000000">
                <a:alpha val="38000"/>
              </a:srgbClr>
            </a:outerShdw>
            <a:softEdge rad="63500"/>
          </a:effectLst>
        </p:spPr>
        <p:style>
          <a:lnRef idx="1">
            <a:schemeClr val="accent3"/>
          </a:lnRef>
          <a:fillRef idx="1001">
            <a:schemeClr val="lt1"/>
          </a:fillRef>
          <a:effectRef idx="1">
            <a:schemeClr val="accent3"/>
          </a:effectRef>
          <a:fontRef idx="minor">
            <a:schemeClr val="dk1"/>
          </a:fontRef>
        </p:style>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spcBef>
                <a:spcPct val="0"/>
              </a:spcBef>
              <a:defRPr/>
            </a:pPr>
            <a:r>
              <a:rPr lang="ru-RU" sz="1200" b="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ea typeface="Batang" pitchFamily="18" charset="-127"/>
                <a:cs typeface="Times New Roman" pitchFamily="18" charset="0"/>
              </a:rPr>
              <a:t>Муниципальное бюджетное учреждение культуры</a:t>
            </a:r>
            <a:br>
              <a:rPr lang="ru-RU" sz="1200" b="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ea typeface="Batang" pitchFamily="18" charset="-127"/>
                <a:cs typeface="Times New Roman" pitchFamily="18" charset="0"/>
              </a:rPr>
            </a:br>
            <a:r>
              <a:rPr lang="ru-RU" sz="1200" b="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ea typeface="Batang" pitchFamily="18" charset="-127"/>
                <a:cs typeface="Times New Roman" pitchFamily="18" charset="0"/>
              </a:rPr>
              <a:t>Централизованная библиотечная система г.Таганрога</a:t>
            </a:r>
            <a:br>
              <a:rPr lang="ru-RU" sz="1200" b="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ea typeface="Batang" pitchFamily="18" charset="-127"/>
                <a:cs typeface="Times New Roman" pitchFamily="18" charset="0"/>
              </a:rPr>
            </a:br>
            <a:r>
              <a:rPr lang="ru-RU" sz="1200" b="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ea typeface="Batang" pitchFamily="18" charset="-127"/>
                <a:cs typeface="Times New Roman" pitchFamily="18" charset="0"/>
              </a:rPr>
              <a:t>Центральная городская библиотека имени А.П.Чехова</a:t>
            </a:r>
            <a:r>
              <a:rPr lang="ru-RU" sz="1400" b="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ea typeface="Batang" pitchFamily="18" charset="-127"/>
                <a:cs typeface="Times New Roman" pitchFamily="18" charset="0"/>
              </a:rPr>
              <a:t/>
            </a:r>
            <a:br>
              <a:rPr lang="ru-RU" sz="1400" b="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ea typeface="Batang" pitchFamily="18" charset="-127"/>
                <a:cs typeface="Times New Roman" pitchFamily="18" charset="0"/>
              </a:rPr>
            </a:br>
            <a:r>
              <a:rPr lang="ru-RU" sz="1400" b="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ea typeface="Batang" pitchFamily="18" charset="-127"/>
                <a:cs typeface="Times New Roman" pitchFamily="18" charset="0"/>
              </a:rPr>
              <a:t/>
            </a:r>
            <a:br>
              <a:rPr lang="ru-RU" sz="1400" b="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ea typeface="Batang" pitchFamily="18" charset="-127"/>
                <a:cs typeface="Times New Roman" pitchFamily="18" charset="0"/>
              </a:rPr>
            </a:br>
            <a:r>
              <a:rPr lang="ru-RU" b="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ea typeface="Batang" pitchFamily="18" charset="-127"/>
                <a:cs typeface="Times New Roman" pitchFamily="18" charset="0"/>
              </a:rPr>
              <a:t> ОТДЕЛ «ЦЕНТР ЕСТЕСТВОЗНАНИЯ И МЕДИЦИНЫ»</a:t>
            </a:r>
            <a:endParaRPr lang="ru-RU" b="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ea typeface="Batang" pitchFamily="18" charset="-127"/>
              <a:cs typeface="Times New Roman" pitchFamily="18" charset="0"/>
            </a:endParaRPr>
          </a:p>
        </p:txBody>
      </p:sp>
      <p:sp>
        <p:nvSpPr>
          <p:cNvPr id="7" name="TextBox 6"/>
          <p:cNvSpPr txBox="1"/>
          <p:nvPr/>
        </p:nvSpPr>
        <p:spPr>
          <a:xfrm>
            <a:off x="1726164" y="6186478"/>
            <a:ext cx="6913983" cy="461665"/>
          </a:xfrm>
          <a:prstGeom prst="rect">
            <a:avLst/>
          </a:prstGeom>
          <a:effectLst>
            <a:outerShdw blurRad="40000" dist="20000" dir="5400000" rotWithShape="0">
              <a:srgbClr val="000000">
                <a:alpha val="38000"/>
              </a:srgbClr>
            </a:outerShdw>
            <a:softEdge rad="63500"/>
          </a:effectLst>
        </p:spPr>
        <p:style>
          <a:lnRef idx="1">
            <a:schemeClr val="accent3"/>
          </a:lnRef>
          <a:fillRef idx="1001">
            <a:schemeClr val="lt1"/>
          </a:fillRef>
          <a:effectRef idx="1">
            <a:schemeClr val="accent3"/>
          </a:effectRef>
          <a:fontRef idx="minor">
            <a:schemeClr val="dk1"/>
          </a:fontRef>
        </p:style>
        <p:txBody>
          <a:bodyPr wrap="square" rtlCol="0">
            <a:spAutoFit/>
          </a:bodyPr>
          <a:lstStyle/>
          <a:p>
            <a:pPr algn="ctr"/>
            <a:r>
              <a:rPr lang="ru-RU" sz="2400" b="1" dirty="0" smtClean="0">
                <a:ln>
                  <a:solidFill>
                    <a:schemeClr val="accent6">
                      <a:lumMod val="75000"/>
                    </a:schemeClr>
                  </a:solidFill>
                </a:ln>
                <a:solidFill>
                  <a:schemeClr val="accent6">
                    <a:lumMod val="60000"/>
                    <a:lumOff val="40000"/>
                  </a:schemeClr>
                </a:solidFill>
                <a:latin typeface="Times New Roman" pitchFamily="18" charset="0"/>
                <a:cs typeface="Times New Roman" pitchFamily="18" charset="0"/>
              </a:rPr>
              <a:t>ЭЛЕКТРОННАЯ ВЫСТАВКА</a:t>
            </a:r>
            <a:endParaRPr lang="ru-RU" sz="2400" b="1" dirty="0">
              <a:ln>
                <a:solidFill>
                  <a:schemeClr val="accent6">
                    <a:lumMod val="75000"/>
                  </a:schemeClr>
                </a:solidFill>
              </a:ln>
              <a:solidFill>
                <a:schemeClr val="accent6">
                  <a:lumMod val="60000"/>
                  <a:lumOff val="40000"/>
                </a:schemeClr>
              </a:solidFill>
              <a:latin typeface="Times New Roman" pitchFamily="18" charset="0"/>
              <a:cs typeface="Times New Roman" pitchFamily="18" charset="0"/>
            </a:endParaRPr>
          </a:p>
        </p:txBody>
      </p:sp>
      <p:pic>
        <p:nvPicPr>
          <p:cNvPr id="19458" name="Picture 2" descr="https://pridiabete.ru/wp-content/uploads/2017/10/Diabet.jpg"/>
          <p:cNvPicPr>
            <a:picLocks noChangeAspect="1" noChangeArrowheads="1"/>
          </p:cNvPicPr>
          <p:nvPr/>
        </p:nvPicPr>
        <p:blipFill>
          <a:blip r:embed="rId2"/>
          <a:srcRect/>
          <a:stretch>
            <a:fillRect/>
          </a:stretch>
        </p:blipFill>
        <p:spPr bwMode="auto">
          <a:xfrm>
            <a:off x="3381376" y="3485319"/>
            <a:ext cx="3390900" cy="2255081"/>
          </a:xfrm>
          <a:prstGeom prst="rect">
            <a:avLst/>
          </a:prstGeom>
          <a:ln>
            <a:noFill/>
          </a:ln>
          <a:effectLst>
            <a:softEdge rad="112500"/>
          </a:effectLst>
        </p:spPr>
      </p:pic>
    </p:spTree>
  </p:cSld>
  <p:clrMapOvr>
    <a:masterClrMapping/>
  </p:clrMapOvr>
  <p:transition spd="med" advClick="0" advTm="10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93888" y="322263"/>
            <a:ext cx="6316662" cy="1143000"/>
          </a:xfrm>
        </p:spPr>
        <p:txBody>
          <a:bodyPr/>
          <a:lstStyle/>
          <a:p>
            <a:endParaRPr lang="ru-RU" dirty="0"/>
          </a:p>
        </p:txBody>
      </p:sp>
      <p:pic>
        <p:nvPicPr>
          <p:cNvPr id="47108" name="Picture 4" descr="http://tulasmi.ru/upload/iblock/665/66563bf3503b9ee899773eb2699b4fa0.jpg"/>
          <p:cNvPicPr>
            <a:picLocks noChangeAspect="1" noChangeArrowheads="1"/>
          </p:cNvPicPr>
          <p:nvPr/>
        </p:nvPicPr>
        <p:blipFill>
          <a:blip r:embed="rId2"/>
          <a:srcRect l="1880" r="5010"/>
          <a:stretch>
            <a:fillRect/>
          </a:stretch>
        </p:blipFill>
        <p:spPr bwMode="auto">
          <a:xfrm>
            <a:off x="0" y="0"/>
            <a:ext cx="9144000" cy="6858000"/>
          </a:xfrm>
          <a:prstGeom prst="rect">
            <a:avLst/>
          </a:prstGeom>
          <a:noFill/>
        </p:spPr>
      </p:pic>
    </p:spTree>
  </p:cSld>
  <p:clrMapOvr>
    <a:masterClrMapping/>
  </p:clrMapOvr>
  <p:transition spd="med" advClick="0" advTm="8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6700" y="141288"/>
            <a:ext cx="8639175" cy="1143000"/>
          </a:xfrm>
        </p:spPr>
        <p:style>
          <a:lnRef idx="1">
            <a:schemeClr val="accent3"/>
          </a:lnRef>
          <a:fillRef idx="2">
            <a:schemeClr val="accent3"/>
          </a:fillRef>
          <a:effectRef idx="1">
            <a:schemeClr val="accent3"/>
          </a:effectRef>
          <a:fontRef idx="minor">
            <a:schemeClr val="dk1"/>
          </a:fontRef>
        </p:style>
        <p:txBody>
          <a:bodyPr/>
          <a:lstStyle/>
          <a:p>
            <a:pPr algn="ctr"/>
            <a: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t>14 ноября </a:t>
            </a:r>
            <a:b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br>
            <a: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t>Всемирный день борьбы с диабетом</a:t>
            </a:r>
          </a:p>
        </p:txBody>
      </p:sp>
      <p:sp>
        <p:nvSpPr>
          <p:cNvPr id="3" name="Содержимое 2"/>
          <p:cNvSpPr>
            <a:spLocks noGrp="1"/>
          </p:cNvSpPr>
          <p:nvPr>
            <p:ph idx="1"/>
          </p:nvPr>
        </p:nvSpPr>
        <p:spPr>
          <a:xfrm>
            <a:off x="285009" y="1495424"/>
            <a:ext cx="8645236" cy="5162551"/>
          </a:xfrm>
        </p:spPr>
        <p:style>
          <a:lnRef idx="1">
            <a:schemeClr val="accent3"/>
          </a:lnRef>
          <a:fillRef idx="2">
            <a:schemeClr val="accent3"/>
          </a:fillRef>
          <a:effectRef idx="1">
            <a:schemeClr val="accent3"/>
          </a:effectRef>
          <a:fontRef idx="minor">
            <a:schemeClr val="dk1"/>
          </a:fontRef>
        </p:style>
        <p:txBody>
          <a:bodyPr/>
          <a:lstStyle/>
          <a:p>
            <a:pPr marL="0" indent="447675" algn="just">
              <a:buNone/>
            </a:pPr>
            <a:r>
              <a:rPr lang="ru-RU" sz="2100" dirty="0" smtClean="0">
                <a:latin typeface="Times New Roman" pitchFamily="18" charset="0"/>
                <a:cs typeface="Times New Roman" pitchFamily="18" charset="0"/>
              </a:rPr>
              <a:t>Идею проведения Всемирного дня борьбы с диабетом выдвинула Международная диабетическая федерация и Всемирная организация здравоохранения.</a:t>
            </a:r>
          </a:p>
          <a:p>
            <a:pPr marL="0" indent="447675" algn="just">
              <a:buNone/>
            </a:pPr>
            <a:r>
              <a:rPr lang="ru-RU" sz="2100" dirty="0" smtClean="0">
                <a:latin typeface="Times New Roman" pitchFamily="18" charset="0"/>
                <a:cs typeface="Times New Roman" pitchFamily="18" charset="0"/>
              </a:rPr>
              <a:t>Канадский ученый Фредерик </a:t>
            </a:r>
            <a:r>
              <a:rPr lang="ru-RU" sz="2100" dirty="0" err="1" smtClean="0">
                <a:latin typeface="Times New Roman" pitchFamily="18" charset="0"/>
                <a:cs typeface="Times New Roman" pitchFamily="18" charset="0"/>
              </a:rPr>
              <a:t>Бантинг</a:t>
            </a:r>
            <a:r>
              <a:rPr lang="ru-RU" sz="2100" dirty="0" smtClean="0">
                <a:latin typeface="Times New Roman" pitchFamily="18" charset="0"/>
                <a:cs typeface="Times New Roman" pitchFamily="18" charset="0"/>
              </a:rPr>
              <a:t>, открывший гормон инсулин, впервые в истории спас жизнь, сделав в 1922 году инъекцию инсулина 14-летнему мальчику, страдавшему тяжелой формой сахарного диабета. Для увековечивания заслуг Ф. </a:t>
            </a:r>
            <a:r>
              <a:rPr lang="ru-RU" sz="2100" dirty="0" err="1" smtClean="0">
                <a:latin typeface="Times New Roman" pitchFamily="18" charset="0"/>
                <a:cs typeface="Times New Roman" pitchFamily="18" charset="0"/>
              </a:rPr>
              <a:t>Бантинга</a:t>
            </a:r>
            <a:r>
              <a:rPr lang="ru-RU" sz="2100" dirty="0" smtClean="0">
                <a:latin typeface="Times New Roman" pitchFamily="18" charset="0"/>
                <a:cs typeface="Times New Roman" pitchFamily="18" charset="0"/>
              </a:rPr>
              <a:t> была выбрана дата дня его рождения – 14 ноября. И с 1991 года 14 ноября - дата Всемирного дня борьбы с диабетом официально закреплена в международном календаре ООН.</a:t>
            </a:r>
          </a:p>
          <a:p>
            <a:pPr marL="0" indent="447675" algn="just">
              <a:buNone/>
            </a:pPr>
            <a:r>
              <a:rPr lang="ru-RU" sz="2100" dirty="0" smtClean="0">
                <a:latin typeface="Times New Roman" pitchFamily="18" charset="0"/>
                <a:cs typeface="Times New Roman" pitchFamily="18" charset="0"/>
              </a:rPr>
              <a:t>Диабет - это хроническая болезнь, которая возникает в тех случаях, когда поджелудочная железа не вырабатывает достаточно инсулина или, когда организм не может эффективно использовать вырабатываемый им инсулин. Это приводит к повышенному уровню содержания глюкозы в крови (гипергликемии).</a:t>
            </a:r>
          </a:p>
          <a:p>
            <a:endParaRPr lang="ru-RU" sz="2000" dirty="0">
              <a:latin typeface="Times New Roman" pitchFamily="18" charset="0"/>
              <a:cs typeface="Times New Roman" pitchFamily="18" charset="0"/>
            </a:endParaRPr>
          </a:p>
        </p:txBody>
      </p:sp>
    </p:spTree>
  </p:cSld>
  <p:clrMapOvr>
    <a:masterClrMapping/>
  </p:clrMapOvr>
  <p:transition spd="med" advClick="0" advTm="30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6700" y="141288"/>
            <a:ext cx="8639175" cy="1143000"/>
          </a:xfrm>
        </p:spPr>
        <p:style>
          <a:lnRef idx="1">
            <a:schemeClr val="accent3"/>
          </a:lnRef>
          <a:fillRef idx="2">
            <a:schemeClr val="accent3"/>
          </a:fillRef>
          <a:effectRef idx="1">
            <a:schemeClr val="accent3"/>
          </a:effectRef>
          <a:fontRef idx="minor">
            <a:schemeClr val="dk1"/>
          </a:fontRef>
        </p:style>
        <p:txBody>
          <a:bodyPr/>
          <a:lstStyle/>
          <a:p>
            <a:pPr algn="ctr"/>
            <a: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t>14 ноября </a:t>
            </a:r>
            <a:b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br>
            <a: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t>Всемирный день борьбы с диабетом</a:t>
            </a:r>
          </a:p>
        </p:txBody>
      </p:sp>
      <p:sp>
        <p:nvSpPr>
          <p:cNvPr id="3" name="Содержимое 2"/>
          <p:cNvSpPr>
            <a:spLocks noGrp="1"/>
          </p:cNvSpPr>
          <p:nvPr>
            <p:ph idx="1"/>
          </p:nvPr>
        </p:nvSpPr>
        <p:spPr>
          <a:xfrm>
            <a:off x="285009" y="1495424"/>
            <a:ext cx="8645236" cy="5191126"/>
          </a:xfrm>
        </p:spPr>
        <p:style>
          <a:lnRef idx="1">
            <a:schemeClr val="accent3"/>
          </a:lnRef>
          <a:fillRef idx="2">
            <a:schemeClr val="accent3"/>
          </a:fillRef>
          <a:effectRef idx="1">
            <a:schemeClr val="accent3"/>
          </a:effectRef>
          <a:fontRef idx="minor">
            <a:schemeClr val="dk1"/>
          </a:fontRef>
        </p:style>
        <p:txBody>
          <a:bodyPr/>
          <a:lstStyle/>
          <a:p>
            <a:pPr marL="0" indent="447675" algn="just">
              <a:buNone/>
            </a:pPr>
            <a:r>
              <a:rPr lang="ru-RU" sz="2100" dirty="0" smtClean="0">
                <a:latin typeface="Times New Roman" pitchFamily="18" charset="0"/>
                <a:cs typeface="Times New Roman" pitchFamily="18" charset="0"/>
              </a:rPr>
              <a:t>Для диабета первого типа (ранее известного, как инсулинозависимый) характерно отсутствие выработки инсулина.</a:t>
            </a:r>
          </a:p>
          <a:p>
            <a:pPr marL="0" indent="447675" algn="just">
              <a:buNone/>
            </a:pPr>
            <a:r>
              <a:rPr lang="ru-RU" sz="2100" dirty="0" smtClean="0">
                <a:latin typeface="Times New Roman" pitchFamily="18" charset="0"/>
                <a:cs typeface="Times New Roman" pitchFamily="18" charset="0"/>
              </a:rPr>
              <a:t>Диабет второго типа (ранее называемый инсулиннезависимым) развивается в результате неэффективного использования организмом инсулина. Часто он является результатом избыточного веса и отсутствия физической активности.</a:t>
            </a:r>
          </a:p>
          <a:p>
            <a:pPr marL="0" indent="447675" algn="just">
              <a:buNone/>
            </a:pPr>
            <a:r>
              <a:rPr lang="ru-RU" sz="2100" dirty="0" err="1" smtClean="0">
                <a:latin typeface="Times New Roman" pitchFamily="18" charset="0"/>
                <a:cs typeface="Times New Roman" pitchFamily="18" charset="0"/>
              </a:rPr>
              <a:t>Гестационный</a:t>
            </a:r>
            <a:r>
              <a:rPr lang="ru-RU" sz="2100" dirty="0" smtClean="0">
                <a:latin typeface="Times New Roman" pitchFamily="18" charset="0"/>
                <a:cs typeface="Times New Roman" pitchFamily="18" charset="0"/>
              </a:rPr>
              <a:t> диабет является гипергликемией, которая впервые выявляется во время беременности.</a:t>
            </a:r>
          </a:p>
          <a:p>
            <a:pPr marL="0" indent="447675" algn="just">
              <a:buNone/>
            </a:pPr>
            <a:r>
              <a:rPr lang="ru-RU" sz="2100" dirty="0" smtClean="0">
                <a:latin typeface="Times New Roman" pitchFamily="18" charset="0"/>
                <a:cs typeface="Times New Roman" pitchFamily="18" charset="0"/>
              </a:rPr>
              <a:t>Пониженная толерантность к глюкозе (ПТГ) и нарушение гликемии натощак (НГН) являются промежуточными состояниями между нормой и диабетом. Люди с ПТГ и НГН подвергаются высокому риску заболевания диабетом типа 2, но этого может и не произойти.</a:t>
            </a:r>
          </a:p>
          <a:p>
            <a:pPr marL="0" indent="447675" algn="just">
              <a:buNone/>
            </a:pPr>
            <a:r>
              <a:rPr lang="ru-RU" sz="2100" dirty="0" smtClean="0">
                <a:latin typeface="Times New Roman" pitchFamily="18" charset="0"/>
                <a:cs typeface="Times New Roman" pitchFamily="18" charset="0"/>
              </a:rPr>
              <a:t>По информации ВОЗ сегодня 422 миллиона человек во всем мире страдают от диабета; к 2030 году диабет станет 7-й причиной смерти во всем мире.</a:t>
            </a:r>
          </a:p>
          <a:p>
            <a:pPr marL="0" indent="447675" algn="just">
              <a:buNone/>
            </a:pPr>
            <a:endParaRPr lang="ru-RU" sz="2100" dirty="0" smtClean="0">
              <a:latin typeface="Times New Roman" pitchFamily="18" charset="0"/>
              <a:cs typeface="Times New Roman" pitchFamily="18" charset="0"/>
            </a:endParaRPr>
          </a:p>
          <a:p>
            <a:pPr marL="0" indent="0" algn="just"/>
            <a:endParaRPr lang="ru-RU" sz="2000" dirty="0">
              <a:latin typeface="Times New Roman" pitchFamily="18" charset="0"/>
              <a:cs typeface="Times New Roman" pitchFamily="18" charset="0"/>
            </a:endParaRPr>
          </a:p>
        </p:txBody>
      </p:sp>
    </p:spTree>
  </p:cSld>
  <p:clrMapOvr>
    <a:masterClrMapping/>
  </p:clrMapOvr>
  <p:transition spd="med" advClick="0" advTm="30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6700" y="141288"/>
            <a:ext cx="8639175" cy="1143000"/>
          </a:xfrm>
        </p:spPr>
        <p:style>
          <a:lnRef idx="1">
            <a:schemeClr val="accent3"/>
          </a:lnRef>
          <a:fillRef idx="2">
            <a:schemeClr val="accent3"/>
          </a:fillRef>
          <a:effectRef idx="1">
            <a:schemeClr val="accent3"/>
          </a:effectRef>
          <a:fontRef idx="minor">
            <a:schemeClr val="dk1"/>
          </a:fontRef>
        </p:style>
        <p:txBody>
          <a:bodyPr/>
          <a:lstStyle/>
          <a:p>
            <a:pPr algn="ctr"/>
            <a: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t>14 ноября </a:t>
            </a:r>
            <a:b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br>
            <a: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t>Всемирный день борьбы с диабетом</a:t>
            </a:r>
          </a:p>
        </p:txBody>
      </p:sp>
      <p:sp>
        <p:nvSpPr>
          <p:cNvPr id="3" name="Содержимое 2"/>
          <p:cNvSpPr>
            <a:spLocks noGrp="1"/>
          </p:cNvSpPr>
          <p:nvPr>
            <p:ph idx="1"/>
          </p:nvPr>
        </p:nvSpPr>
        <p:spPr>
          <a:xfrm>
            <a:off x="285009" y="1495424"/>
            <a:ext cx="8645236" cy="5191126"/>
          </a:xfrm>
        </p:spPr>
        <p:style>
          <a:lnRef idx="1">
            <a:schemeClr val="accent3"/>
          </a:lnRef>
          <a:fillRef idx="2">
            <a:schemeClr val="accent3"/>
          </a:fillRef>
          <a:effectRef idx="1">
            <a:schemeClr val="accent3"/>
          </a:effectRef>
          <a:fontRef idx="minor">
            <a:schemeClr val="dk1"/>
          </a:fontRef>
        </p:style>
        <p:txBody>
          <a:bodyPr/>
          <a:lstStyle/>
          <a:p>
            <a:pPr marL="0" indent="447675" algn="just">
              <a:buNone/>
            </a:pPr>
            <a:r>
              <a:rPr lang="ru-RU" sz="2100" dirty="0" smtClean="0">
                <a:latin typeface="Times New Roman" pitchFamily="18" charset="0"/>
                <a:cs typeface="Times New Roman" pitchFamily="18" charset="0"/>
              </a:rPr>
              <a:t>Все типы диабета могут привести к осложнениям во многих органах и создать повышенный риск преждевременной смерти.</a:t>
            </a:r>
          </a:p>
          <a:p>
            <a:pPr marL="0" indent="447675" algn="just">
              <a:buNone/>
            </a:pPr>
            <a:r>
              <a:rPr lang="ru-RU" sz="2100" b="1" dirty="0" smtClean="0">
                <a:latin typeface="Times New Roman" pitchFamily="18" charset="0"/>
                <a:cs typeface="Times New Roman" pitchFamily="18" charset="0"/>
              </a:rPr>
              <a:t>Факты:</a:t>
            </a:r>
          </a:p>
          <a:p>
            <a:pPr marL="0" indent="447675" algn="just"/>
            <a:r>
              <a:rPr lang="ru-RU" sz="2100" dirty="0" smtClean="0">
                <a:latin typeface="Times New Roman" pitchFamily="18" charset="0"/>
                <a:cs typeface="Times New Roman" pitchFamily="18" charset="0"/>
              </a:rPr>
              <a:t>У взрослых людей с диабетом риск развития инфаркта и инсульта в 2-3 раза выше.</a:t>
            </a:r>
          </a:p>
          <a:p>
            <a:pPr marL="0" indent="447675" algn="just"/>
            <a:r>
              <a:rPr lang="ru-RU" sz="2100" dirty="0" smtClean="0">
                <a:latin typeface="Times New Roman" pitchFamily="18" charset="0"/>
                <a:cs typeface="Times New Roman" pitchFamily="18" charset="0"/>
              </a:rPr>
              <a:t>В сочетании со снижением кровотока невропатия нижних конечностей при диабете повышает вероятность появления на ногах язв, инфицирования и, в конечном итоге, необходимости ампутации конечностей.</a:t>
            </a:r>
          </a:p>
          <a:p>
            <a:pPr marL="0" indent="447675" algn="just"/>
            <a:r>
              <a:rPr lang="ru-RU" sz="2100" dirty="0" smtClean="0">
                <a:latin typeface="Times New Roman" pitchFamily="18" charset="0"/>
                <a:cs typeface="Times New Roman" pitchFamily="18" charset="0"/>
              </a:rPr>
              <a:t>Диабетическая </a:t>
            </a:r>
            <a:r>
              <a:rPr lang="ru-RU" sz="2100" dirty="0" err="1" smtClean="0">
                <a:latin typeface="Times New Roman" pitchFamily="18" charset="0"/>
                <a:cs typeface="Times New Roman" pitchFamily="18" charset="0"/>
              </a:rPr>
              <a:t>ретинопатия</a:t>
            </a:r>
            <a:r>
              <a:rPr lang="ru-RU" sz="2100" dirty="0" smtClean="0">
                <a:latin typeface="Times New Roman" pitchFamily="18" charset="0"/>
                <a:cs typeface="Times New Roman" pitchFamily="18" charset="0"/>
              </a:rPr>
              <a:t>, являющаяся одной из причин слепоты, развивается в результате долговременного накопления повреждений мелких кровеносных сосудов сетчатки. Диабетом может быть обусловлено 2,6% глобальных случаев слепоты.</a:t>
            </a:r>
          </a:p>
          <a:p>
            <a:pPr marL="0" indent="447675" algn="just"/>
            <a:r>
              <a:rPr lang="ru-RU" sz="2100" dirty="0" smtClean="0">
                <a:latin typeface="Times New Roman" pitchFamily="18" charset="0"/>
                <a:cs typeface="Times New Roman" pitchFamily="18" charset="0"/>
              </a:rPr>
              <a:t>Диабет входит в число основных причин почечной недостаточности.</a:t>
            </a:r>
          </a:p>
          <a:p>
            <a:pPr marL="0" indent="447675" algn="just">
              <a:buNone/>
            </a:pPr>
            <a:endParaRPr lang="ru-RU" sz="2100" dirty="0" smtClean="0">
              <a:latin typeface="Times New Roman" pitchFamily="18" charset="0"/>
              <a:cs typeface="Times New Roman" pitchFamily="18" charset="0"/>
            </a:endParaRPr>
          </a:p>
          <a:p>
            <a:pPr marL="0" indent="0" algn="just"/>
            <a:endParaRPr lang="ru-RU" sz="2000" dirty="0">
              <a:latin typeface="Times New Roman" pitchFamily="18" charset="0"/>
              <a:cs typeface="Times New Roman" pitchFamily="18" charset="0"/>
            </a:endParaRPr>
          </a:p>
        </p:txBody>
      </p:sp>
    </p:spTree>
  </p:cSld>
  <p:clrMapOvr>
    <a:masterClrMapping/>
  </p:clrMapOvr>
  <p:transition spd="med" advClick="0" advTm="30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6700" y="141288"/>
            <a:ext cx="8639175" cy="1143000"/>
          </a:xfrm>
        </p:spPr>
        <p:style>
          <a:lnRef idx="1">
            <a:schemeClr val="accent3"/>
          </a:lnRef>
          <a:fillRef idx="2">
            <a:schemeClr val="accent3"/>
          </a:fillRef>
          <a:effectRef idx="1">
            <a:schemeClr val="accent3"/>
          </a:effectRef>
          <a:fontRef idx="minor">
            <a:schemeClr val="dk1"/>
          </a:fontRef>
        </p:style>
        <p:txBody>
          <a:bodyPr/>
          <a:lstStyle/>
          <a:p>
            <a:pPr algn="ctr"/>
            <a: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t>14 ноября </a:t>
            </a:r>
            <a:b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br>
            <a: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t>Всемирный день борьбы с диабетом</a:t>
            </a:r>
          </a:p>
        </p:txBody>
      </p:sp>
      <p:sp>
        <p:nvSpPr>
          <p:cNvPr id="3" name="Содержимое 2"/>
          <p:cNvSpPr>
            <a:spLocks noGrp="1"/>
          </p:cNvSpPr>
          <p:nvPr>
            <p:ph idx="1"/>
          </p:nvPr>
        </p:nvSpPr>
        <p:spPr>
          <a:xfrm>
            <a:off x="285009" y="1495424"/>
            <a:ext cx="8645236" cy="5191126"/>
          </a:xfrm>
        </p:spPr>
        <p:style>
          <a:lnRef idx="1">
            <a:schemeClr val="accent3"/>
          </a:lnRef>
          <a:fillRef idx="2">
            <a:schemeClr val="accent3"/>
          </a:fillRef>
          <a:effectRef idx="1">
            <a:schemeClr val="accent3"/>
          </a:effectRef>
          <a:fontRef idx="minor">
            <a:schemeClr val="dk1"/>
          </a:fontRef>
        </p:style>
        <p:txBody>
          <a:bodyPr/>
          <a:lstStyle/>
          <a:p>
            <a:pPr marL="0" indent="447675" algn="just">
              <a:buNone/>
            </a:pPr>
            <a:r>
              <a:rPr lang="ru-RU" sz="2100" dirty="0" smtClean="0">
                <a:latin typeface="Times New Roman" pitchFamily="18" charset="0"/>
                <a:cs typeface="Times New Roman" pitchFamily="18" charset="0"/>
              </a:rPr>
              <a:t>Простые меры по поддержанию здорового образа жизни оказываются эффективными для профилактики или отсрочки диабета типа 2.</a:t>
            </a:r>
          </a:p>
          <a:p>
            <a:pPr marL="0" indent="447675" algn="just">
              <a:buNone/>
            </a:pPr>
            <a:r>
              <a:rPr lang="ru-RU" sz="2100" b="1" dirty="0" smtClean="0">
                <a:latin typeface="Times New Roman" pitchFamily="18" charset="0"/>
                <a:cs typeface="Times New Roman" pitchFamily="18" charset="0"/>
              </a:rPr>
              <a:t>Чтобы способствовать предупреждению диабета типа 2 и его осложнений необходимо следующее:</a:t>
            </a:r>
          </a:p>
          <a:p>
            <a:pPr algn="just"/>
            <a:r>
              <a:rPr lang="ru-RU" sz="2100" dirty="0" smtClean="0">
                <a:latin typeface="Times New Roman" pitchFamily="18" charset="0"/>
                <a:cs typeface="Times New Roman" pitchFamily="18" charset="0"/>
              </a:rPr>
              <a:t>добиться здорового веса тела и поддерживать его;</a:t>
            </a:r>
          </a:p>
          <a:p>
            <a:pPr algn="just"/>
            <a:r>
              <a:rPr lang="ru-RU" sz="2100" dirty="0" smtClean="0">
                <a:latin typeface="Times New Roman" pitchFamily="18" charset="0"/>
                <a:cs typeface="Times New Roman" pitchFamily="18" charset="0"/>
              </a:rPr>
              <a:t>быть физически активным — по меньшей мере, 30 минут регулярной активности умеренной интенсивности в течение большинства дней; для контролирования веса необходима дополнительная активность;</a:t>
            </a:r>
          </a:p>
          <a:p>
            <a:pPr algn="just"/>
            <a:r>
              <a:rPr lang="ru-RU" sz="2100" dirty="0" smtClean="0">
                <a:latin typeface="Times New Roman" pitchFamily="18" charset="0"/>
                <a:cs typeface="Times New Roman" pitchFamily="18" charset="0"/>
              </a:rPr>
              <a:t>придерживаться здорового питания и уменьшать потребление сахара и насыщенных жиров;</a:t>
            </a:r>
          </a:p>
          <a:p>
            <a:pPr algn="just"/>
            <a:r>
              <a:rPr lang="ru-RU" sz="2100" dirty="0" smtClean="0">
                <a:latin typeface="Times New Roman" pitchFamily="18" charset="0"/>
                <a:cs typeface="Times New Roman" pitchFamily="18" charset="0"/>
              </a:rPr>
              <a:t>воздерживаться от употребления табака — курение повышает риск развития сердечно - сосудистых заболеваний;</a:t>
            </a:r>
          </a:p>
          <a:p>
            <a:pPr algn="just"/>
            <a:r>
              <a:rPr lang="ru-RU" sz="2100" dirty="0" smtClean="0">
                <a:latin typeface="Times New Roman" pitchFamily="18" charset="0"/>
                <a:cs typeface="Times New Roman" pitchFamily="18" charset="0"/>
              </a:rPr>
              <a:t>контроль за содержанием глюкозы в крови;</a:t>
            </a:r>
          </a:p>
          <a:p>
            <a:pPr algn="just"/>
            <a:r>
              <a:rPr lang="ru-RU" sz="2100" dirty="0" smtClean="0">
                <a:latin typeface="Times New Roman" pitchFamily="18" charset="0"/>
                <a:cs typeface="Times New Roman" pitchFamily="18" charset="0"/>
              </a:rPr>
              <a:t>контроль артериального давления.</a:t>
            </a:r>
          </a:p>
          <a:p>
            <a:pPr marL="0" indent="447675" algn="just">
              <a:buNone/>
            </a:pPr>
            <a:endParaRPr lang="ru-RU" sz="2100" dirty="0" smtClean="0">
              <a:latin typeface="Times New Roman" pitchFamily="18" charset="0"/>
              <a:cs typeface="Times New Roman" pitchFamily="18" charset="0"/>
            </a:endParaRPr>
          </a:p>
          <a:p>
            <a:pPr marL="0" indent="447675" algn="just">
              <a:buNone/>
            </a:pPr>
            <a:endParaRPr lang="ru-RU" sz="2100" dirty="0" smtClean="0">
              <a:latin typeface="Times New Roman" pitchFamily="18" charset="0"/>
              <a:cs typeface="Times New Roman" pitchFamily="18" charset="0"/>
            </a:endParaRPr>
          </a:p>
          <a:p>
            <a:pPr marL="0" indent="0" algn="just"/>
            <a:endParaRPr lang="ru-RU" sz="2000" dirty="0">
              <a:latin typeface="Times New Roman" pitchFamily="18" charset="0"/>
              <a:cs typeface="Times New Roman" pitchFamily="18" charset="0"/>
            </a:endParaRPr>
          </a:p>
        </p:txBody>
      </p:sp>
    </p:spTree>
  </p:cSld>
  <p:clrMapOvr>
    <a:masterClrMapping/>
  </p:clrMapOvr>
  <p:transition spd="med" advClick="0" advTm="30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6700" y="141288"/>
            <a:ext cx="8639175" cy="1143000"/>
          </a:xfrm>
        </p:spPr>
        <p:style>
          <a:lnRef idx="1">
            <a:schemeClr val="accent3"/>
          </a:lnRef>
          <a:fillRef idx="2">
            <a:schemeClr val="accent3"/>
          </a:fillRef>
          <a:effectRef idx="1">
            <a:schemeClr val="accent3"/>
          </a:effectRef>
          <a:fontRef idx="minor">
            <a:schemeClr val="dk1"/>
          </a:fontRef>
        </p:style>
        <p:txBody>
          <a:bodyPr/>
          <a:lstStyle/>
          <a:p>
            <a:pPr algn="ctr"/>
            <a: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t>14 ноября </a:t>
            </a:r>
            <a:b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br>
            <a: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t>Всемирный день борьбы с диабетом</a:t>
            </a:r>
          </a:p>
        </p:txBody>
      </p:sp>
      <p:sp>
        <p:nvSpPr>
          <p:cNvPr id="3" name="Содержимое 2"/>
          <p:cNvSpPr>
            <a:spLocks noGrp="1"/>
          </p:cNvSpPr>
          <p:nvPr>
            <p:ph idx="1"/>
          </p:nvPr>
        </p:nvSpPr>
        <p:spPr>
          <a:xfrm>
            <a:off x="285009" y="1495424"/>
            <a:ext cx="8645236" cy="5191126"/>
          </a:xfrm>
        </p:spPr>
        <p:style>
          <a:lnRef idx="1">
            <a:schemeClr val="accent3"/>
          </a:lnRef>
          <a:fillRef idx="2">
            <a:schemeClr val="accent3"/>
          </a:fillRef>
          <a:effectRef idx="1">
            <a:schemeClr val="accent3"/>
          </a:effectRef>
          <a:fontRef idx="minor">
            <a:schemeClr val="dk1"/>
          </a:fontRef>
        </p:style>
        <p:txBody>
          <a:bodyPr/>
          <a:lstStyle/>
          <a:p>
            <a:pPr>
              <a:buNone/>
            </a:pPr>
            <a:endParaRPr lang="ru-RU" sz="2200" b="1" dirty="0" smtClean="0">
              <a:latin typeface="Times New Roman" pitchFamily="18" charset="0"/>
              <a:cs typeface="Times New Roman" pitchFamily="18" charset="0"/>
            </a:endParaRPr>
          </a:p>
          <a:p>
            <a:pPr>
              <a:buNone/>
            </a:pPr>
            <a:r>
              <a:rPr lang="ru-RU" sz="2200" b="1" dirty="0" smtClean="0">
                <a:latin typeface="Times New Roman" pitchFamily="18" charset="0"/>
                <a:cs typeface="Times New Roman" pitchFamily="18" charset="0"/>
              </a:rPr>
              <a:t>Другие мероприятия:</a:t>
            </a:r>
          </a:p>
          <a:p>
            <a:r>
              <a:rPr lang="ru-RU" sz="2200" dirty="0" smtClean="0">
                <a:latin typeface="Times New Roman" pitchFamily="18" charset="0"/>
                <a:cs typeface="Times New Roman" pitchFamily="18" charset="0"/>
              </a:rPr>
              <a:t>Скрининг на </a:t>
            </a:r>
            <a:r>
              <a:rPr lang="ru-RU" sz="2200" dirty="0" err="1" smtClean="0">
                <a:latin typeface="Times New Roman" pitchFamily="18" charset="0"/>
                <a:cs typeface="Times New Roman" pitchFamily="18" charset="0"/>
              </a:rPr>
              <a:t>ретинопатию</a:t>
            </a:r>
            <a:r>
              <a:rPr lang="ru-RU" sz="2200" dirty="0" smtClean="0">
                <a:latin typeface="Times New Roman" pitchFamily="18" charset="0"/>
                <a:cs typeface="Times New Roman" pitchFamily="18" charset="0"/>
              </a:rPr>
              <a:t>.</a:t>
            </a:r>
          </a:p>
          <a:p>
            <a:r>
              <a:rPr lang="ru-RU" sz="2200" dirty="0" smtClean="0">
                <a:latin typeface="Times New Roman" pitchFamily="18" charset="0"/>
                <a:cs typeface="Times New Roman" pitchFamily="18" charset="0"/>
              </a:rPr>
              <a:t>Контроль за содержанием липидов в крови (для регулирования уровня холестерина).</a:t>
            </a:r>
          </a:p>
          <a:p>
            <a:r>
              <a:rPr lang="ru-RU" sz="2200" dirty="0" smtClean="0">
                <a:latin typeface="Times New Roman" pitchFamily="18" charset="0"/>
                <a:cs typeface="Times New Roman" pitchFamily="18" charset="0"/>
              </a:rPr>
              <a:t>Скрининг с целью выявления ранних признаков болезней почек, связанных с диабетом.</a:t>
            </a:r>
          </a:p>
          <a:p>
            <a:r>
              <a:rPr lang="ru-RU" sz="2200" dirty="0" smtClean="0">
                <a:latin typeface="Times New Roman" pitchFamily="18" charset="0"/>
                <a:cs typeface="Times New Roman" pitchFamily="18" charset="0"/>
              </a:rPr>
              <a:t>Решающим фактором, определяющим качество жизни больных сахарным диабетом, является раннее выявление заболевания.</a:t>
            </a:r>
          </a:p>
          <a:p>
            <a:r>
              <a:rPr lang="ru-RU" sz="2200" dirty="0" smtClean="0">
                <a:latin typeface="Times New Roman" pitchFamily="18" charset="0"/>
                <a:cs typeface="Times New Roman" pitchFamily="18" charset="0"/>
              </a:rPr>
              <a:t>Диабет можно лечить, а его осложнения предотвращать или отсрочить с помощью диеты, медикаментов, регулярной проверки и лечения осложнений.</a:t>
            </a:r>
          </a:p>
          <a:p>
            <a:pPr marL="0" indent="0" algn="just">
              <a:buNone/>
            </a:pPr>
            <a:endParaRPr lang="ru-RU" sz="2100" dirty="0" smtClean="0">
              <a:latin typeface="Times New Roman" pitchFamily="18" charset="0"/>
              <a:cs typeface="Times New Roman" pitchFamily="18" charset="0"/>
            </a:endParaRPr>
          </a:p>
          <a:p>
            <a:pPr marL="0" indent="447675" algn="just">
              <a:buNone/>
            </a:pPr>
            <a:endParaRPr lang="ru-RU" sz="2100" dirty="0" smtClean="0">
              <a:latin typeface="Times New Roman" pitchFamily="18" charset="0"/>
              <a:cs typeface="Times New Roman" pitchFamily="18" charset="0"/>
            </a:endParaRPr>
          </a:p>
          <a:p>
            <a:pPr marL="0" indent="0" algn="just"/>
            <a:endParaRPr lang="ru-RU" sz="2000" dirty="0">
              <a:latin typeface="Times New Roman" pitchFamily="18" charset="0"/>
              <a:cs typeface="Times New Roman" pitchFamily="18" charset="0"/>
            </a:endParaRPr>
          </a:p>
        </p:txBody>
      </p:sp>
    </p:spTree>
  </p:cSld>
  <p:clrMapOvr>
    <a:masterClrMapping/>
  </p:clrMapOvr>
  <p:transition spd="med" advClick="0" advTm="30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6700" y="141288"/>
            <a:ext cx="8639175" cy="1143000"/>
          </a:xfrm>
        </p:spPr>
        <p:style>
          <a:lnRef idx="1">
            <a:schemeClr val="accent3"/>
          </a:lnRef>
          <a:fillRef idx="2">
            <a:schemeClr val="accent3"/>
          </a:fillRef>
          <a:effectRef idx="1">
            <a:schemeClr val="accent3"/>
          </a:effectRef>
          <a:fontRef idx="minor">
            <a:schemeClr val="dk1"/>
          </a:fontRef>
        </p:style>
        <p:txBody>
          <a:bodyPr/>
          <a:lstStyle/>
          <a:p>
            <a:pPr algn="ctr"/>
            <a: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t>14 ноября </a:t>
            </a:r>
            <a:b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br>
            <a:r>
              <a:rPr lang="ru-RU" b="1" kern="1200" dirty="0" smtClean="0">
                <a:ln>
                  <a:solidFill>
                    <a:srgbClr val="7030A0"/>
                  </a:solidFill>
                </a:ln>
                <a:solidFill>
                  <a:srgbClr val="7030A0"/>
                </a:solidFill>
                <a:latin typeface="Times New Roman" pitchFamily="18" charset="0"/>
                <a:ea typeface="Times New Roman" pitchFamily="18" charset="0"/>
                <a:cs typeface="Times New Roman" pitchFamily="18" charset="0"/>
              </a:rPr>
              <a:t>Всемирный день борьбы с диабетом</a:t>
            </a:r>
          </a:p>
        </p:txBody>
      </p:sp>
      <p:sp>
        <p:nvSpPr>
          <p:cNvPr id="3" name="Содержимое 2"/>
          <p:cNvSpPr>
            <a:spLocks noGrp="1"/>
          </p:cNvSpPr>
          <p:nvPr>
            <p:ph idx="1"/>
          </p:nvPr>
        </p:nvSpPr>
        <p:spPr>
          <a:xfrm>
            <a:off x="161925" y="1495424"/>
            <a:ext cx="8768320" cy="5191126"/>
          </a:xfrm>
        </p:spPr>
        <p:style>
          <a:lnRef idx="1">
            <a:schemeClr val="accent3"/>
          </a:lnRef>
          <a:fillRef idx="2">
            <a:schemeClr val="accent3"/>
          </a:fillRef>
          <a:effectRef idx="1">
            <a:schemeClr val="accent3"/>
          </a:effectRef>
          <a:fontRef idx="minor">
            <a:schemeClr val="dk1"/>
          </a:fontRef>
        </p:style>
        <p:txBody>
          <a:bodyPr/>
          <a:lstStyle/>
          <a:p>
            <a:pPr marL="0" indent="0" algn="ctr">
              <a:buNone/>
            </a:pPr>
            <a:r>
              <a:rPr lang="ru-RU" sz="4400" b="1" dirty="0" smtClean="0">
                <a:solidFill>
                  <a:schemeClr val="bg1">
                    <a:lumMod val="25000"/>
                  </a:schemeClr>
                </a:solidFill>
                <a:latin typeface="Times New Roman" pitchFamily="18" charset="0"/>
                <a:cs typeface="Times New Roman" pitchFamily="18" charset="0"/>
              </a:rPr>
              <a:t>Цель Всемирного дня борьбы с диабетом.</a:t>
            </a:r>
            <a:r>
              <a:rPr lang="ru-RU" sz="3200" b="1" dirty="0" smtClean="0">
                <a:solidFill>
                  <a:schemeClr val="bg1">
                    <a:lumMod val="25000"/>
                  </a:schemeClr>
                </a:solidFill>
                <a:latin typeface="Times New Roman" pitchFamily="18" charset="0"/>
                <a:cs typeface="Times New Roman" pitchFamily="18" charset="0"/>
              </a:rPr>
              <a:t> </a:t>
            </a:r>
          </a:p>
          <a:p>
            <a:pPr marL="0" indent="0" algn="ctr">
              <a:buNone/>
            </a:pPr>
            <a:r>
              <a:rPr lang="ru-RU" sz="3200" dirty="0" smtClean="0">
                <a:solidFill>
                  <a:schemeClr val="bg1">
                    <a:lumMod val="25000"/>
                  </a:schemeClr>
                </a:solidFill>
                <a:latin typeface="Times New Roman" pitchFamily="18" charset="0"/>
                <a:cs typeface="Times New Roman" pitchFamily="18" charset="0"/>
              </a:rPr>
              <a:t>ПОВЫСИТЬ ИНФОРМИРОВАННОСТЬ ВСЕХ СЛОЕВ НАСЕЛЕНИЯ О СИМПТОМАХ БОЛЕЗНИ, О ВОЗМОЖНЫХ ОСЛОЖНЕНИЯХ И НЕОБХОДИМОСТИ ПРОХОЖДЕНИЯ ДИСПАНСЕРИЗАЦИИ И ПРОФИЛАКТИЧЕСКИХ МЕДИЦИНСКИХ ОСМОТРОВ.</a:t>
            </a:r>
          </a:p>
          <a:p>
            <a:pPr marL="0" indent="447675" algn="just">
              <a:buNone/>
            </a:pPr>
            <a:endParaRPr lang="ru-RU" sz="2100" dirty="0" smtClean="0">
              <a:latin typeface="Times New Roman" pitchFamily="18" charset="0"/>
              <a:cs typeface="Times New Roman" pitchFamily="18" charset="0"/>
            </a:endParaRPr>
          </a:p>
          <a:p>
            <a:pPr marL="0" indent="0" algn="just"/>
            <a:endParaRPr lang="ru-RU" sz="2000" dirty="0">
              <a:latin typeface="Times New Roman" pitchFamily="18" charset="0"/>
              <a:cs typeface="Times New Roman" pitchFamily="18" charset="0"/>
            </a:endParaRPr>
          </a:p>
        </p:txBody>
      </p:sp>
    </p:spTree>
  </p:cSld>
  <p:clrMapOvr>
    <a:masterClrMapping/>
  </p:clrMapOvr>
  <p:transition spd="med" advClick="0" advTm="30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opt.intser.ru/910104-thickbox_default/zdorove_rossii_diabet_samaja_polnaja_enciklopedija_diabetika_karamysheva.jpg"/>
          <p:cNvPicPr/>
          <p:nvPr/>
        </p:nvPicPr>
        <p:blipFill>
          <a:blip r:embed="rId2" cstate="print"/>
          <a:srcRect l="13896" t="3937" r="12979"/>
          <a:stretch>
            <a:fillRect/>
          </a:stretch>
        </p:blipFill>
        <p:spPr bwMode="auto">
          <a:xfrm>
            <a:off x="6503437" y="1707500"/>
            <a:ext cx="2444619" cy="3573625"/>
          </a:xfrm>
          <a:prstGeom prst="rect">
            <a:avLst/>
          </a:prstGeom>
          <a:ln>
            <a:noFill/>
          </a:ln>
          <a:effectLst>
            <a:outerShdw blurRad="292100" dist="139700" dir="2700000" algn="tl" rotWithShape="0">
              <a:srgbClr val="333333">
                <a:alpha val="65000"/>
              </a:srgbClr>
            </a:outerShdw>
          </a:effectLst>
        </p:spPr>
      </p:pic>
      <p:sp>
        <p:nvSpPr>
          <p:cNvPr id="38913" name="Rectangle 1"/>
          <p:cNvSpPr>
            <a:spLocks noChangeArrowheads="1"/>
          </p:cNvSpPr>
          <p:nvPr/>
        </p:nvSpPr>
        <p:spPr bwMode="auto">
          <a:xfrm>
            <a:off x="923731" y="111967"/>
            <a:ext cx="7959012" cy="923330"/>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spAutoFit/>
          </a:bodyPr>
          <a:lstStyle/>
          <a:p>
            <a:pPr lvl="0" indent="177800" algn="just"/>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Карамышева,  Т.  Е.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Диабет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самая полная энциклопедия диабетика / Т. Е. Карамышева.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Москва : Метафора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Эксмо,  2015. -  464 с. -</a:t>
            </a:r>
            <a:r>
              <a:rPr lang="en-US" b="0" dirty="0" smtClean="0"/>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978-5-699-81182-3</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Текст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непосредственный.</a:t>
            </a:r>
          </a:p>
        </p:txBody>
      </p:sp>
      <p:sp>
        <p:nvSpPr>
          <p:cNvPr id="38914" name="Rectangle 2"/>
          <p:cNvSpPr>
            <a:spLocks noChangeArrowheads="1"/>
          </p:cNvSpPr>
          <p:nvPr/>
        </p:nvSpPr>
        <p:spPr bwMode="auto">
          <a:xfrm>
            <a:off x="1688841" y="1866125"/>
            <a:ext cx="4721290" cy="3139321"/>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269875" algn="justLow"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Автор это книги, врач высшей категории, эндокринолог, Клиники лечебного питания Института питания РАМН, Татьяна Карамышева написала уникальную книгу, которая поможет облегчить течение болезни, избежать осложнений и быть в курсе последних достижений медицины в области борьбы с диабетом. </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Внимание! Информация, содержащаяся в книге, не может служить заменой консультации врача. </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Прямоугольник 4"/>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Tree>
  </p:cSld>
  <p:clrMapOvr>
    <a:masterClrMapping/>
  </p:clrMapOvr>
  <p:transition spd="med" advClick="0" advTm="30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923731" y="111967"/>
            <a:ext cx="7959012" cy="923330"/>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spAutoFit/>
          </a:bodyPr>
          <a:lstStyle/>
          <a:p>
            <a:pPr lvl="0" indent="177800" algn="just"/>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Инсулинотерапия больных сахарным диабетом / А. С. Ефимов, Н. А. </a:t>
            </a: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Скробонская</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С. Н. Ткач и др.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Киев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Здоровья,  2000. -  246 с.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5-311-01181-5</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38914" name="Rectangle 2"/>
          <p:cNvSpPr>
            <a:spLocks noChangeArrowheads="1"/>
          </p:cNvSpPr>
          <p:nvPr/>
        </p:nvSpPr>
        <p:spPr bwMode="auto">
          <a:xfrm>
            <a:off x="1343025" y="1866125"/>
            <a:ext cx="5067106" cy="2862322"/>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spAutoFit/>
          </a:bodyPr>
          <a:lstStyle/>
          <a:p>
            <a:pPr indent="269875" algn="justLow" eaLnBrk="1" hangingPunct="1"/>
            <a:r>
              <a:rPr lang="ru-RU" b="0" dirty="0" smtClean="0">
                <a:solidFill>
                  <a:schemeClr val="tx1"/>
                </a:solidFill>
                <a:latin typeface="Times New Roman" pitchFamily="18" charset="0"/>
                <a:ea typeface="Times New Roman" pitchFamily="18" charset="0"/>
                <a:cs typeface="Times New Roman" pitchFamily="18" charset="0"/>
              </a:rPr>
              <a:t>В монографии представлены сведения об особенностях современной инсулинотерапии больных сахарным диабетом. Приведена информация о препаратах инсулина, методах их введения, способах контроля гликемии и </a:t>
            </a:r>
            <a:r>
              <a:rPr lang="ru-RU" b="0" dirty="0" err="1" smtClean="0">
                <a:solidFill>
                  <a:schemeClr val="tx1"/>
                </a:solidFill>
                <a:latin typeface="Times New Roman" pitchFamily="18" charset="0"/>
                <a:ea typeface="Times New Roman" pitchFamily="18" charset="0"/>
                <a:cs typeface="Times New Roman" pitchFamily="18" charset="0"/>
              </a:rPr>
              <a:t>глюкозурии</a:t>
            </a:r>
            <a:r>
              <a:rPr lang="ru-RU" b="0" dirty="0" smtClean="0">
                <a:solidFill>
                  <a:schemeClr val="tx1"/>
                </a:solidFill>
                <a:latin typeface="Times New Roman" pitchFamily="18" charset="0"/>
                <a:ea typeface="Times New Roman" pitchFamily="18" charset="0"/>
                <a:cs typeface="Times New Roman" pitchFamily="18" charset="0"/>
              </a:rPr>
              <a:t> у больных сахарным диабетом.</a:t>
            </a:r>
          </a:p>
          <a:p>
            <a:pPr indent="269875" algn="justLow" eaLnBrk="1" hangingPunct="1"/>
            <a:r>
              <a:rPr lang="ru-RU" b="0" dirty="0" smtClean="0">
                <a:solidFill>
                  <a:schemeClr val="tx1"/>
                </a:solidFill>
                <a:latin typeface="Times New Roman" pitchFamily="18" charset="0"/>
                <a:ea typeface="Times New Roman" pitchFamily="18" charset="0"/>
                <a:cs typeface="Times New Roman" pitchFamily="18" charset="0"/>
              </a:rPr>
              <a:t>Книга предназначена для эндокринологов и врачей других специальностей, курирующих больных сахарным диабетом, студентов медицинских вузов.</a:t>
            </a:r>
          </a:p>
        </p:txBody>
      </p:sp>
      <p:sp>
        <p:nvSpPr>
          <p:cNvPr id="5" name="Прямоугольник 4"/>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1030" name="Picture 6" descr="https://rus.logobook.ru/make_image.php?uid=2117514"/>
          <p:cNvPicPr>
            <a:picLocks noChangeAspect="1" noChangeArrowheads="1"/>
          </p:cNvPicPr>
          <p:nvPr/>
        </p:nvPicPr>
        <p:blipFill>
          <a:blip r:embed="rId2"/>
          <a:srcRect/>
          <a:stretch>
            <a:fillRect/>
          </a:stretch>
        </p:blipFill>
        <p:spPr bwMode="auto">
          <a:xfrm>
            <a:off x="6472650" y="1704975"/>
            <a:ext cx="2497995" cy="320992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30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923730" y="114860"/>
            <a:ext cx="8070979" cy="913840"/>
          </a:xfrm>
          <a:prstGeom prst="rect">
            <a:avLst/>
          </a:prstGeom>
        </p:spPr>
        <p:style>
          <a:lnRef idx="0">
            <a:schemeClr val="accent3"/>
          </a:lnRef>
          <a:fillRef idx="3">
            <a:schemeClr val="accent3"/>
          </a:fillRef>
          <a:effectRef idx="3">
            <a:schemeClr val="accent3"/>
          </a:effectRef>
          <a:fontRef idx="minor">
            <a:schemeClr val="lt1"/>
          </a:fontRef>
        </p:style>
        <p:txBody>
          <a:bodyPr/>
          <a:lstStyle/>
          <a:p>
            <a:pPr indent="180975" algn="justLow">
              <a:defRPr/>
            </a:pP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Диабет. Как правильно снизить дозы лекарств / Т. Е. Карамышева.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Москва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Эксмо,  2015. -  224 с.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 978-5-699-78251-2</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36866" name="Picture 2" descr="http://www.ion72.ru/upload/iblock/d02/d025c09e94a7f2120edc724857b08a20.jpg"/>
          <p:cNvPicPr>
            <a:picLocks noChangeAspect="1" noChangeArrowheads="1"/>
          </p:cNvPicPr>
          <p:nvPr/>
        </p:nvPicPr>
        <p:blipFill>
          <a:blip r:embed="rId2"/>
          <a:srcRect/>
          <a:stretch>
            <a:fillRect/>
          </a:stretch>
        </p:blipFill>
        <p:spPr bwMode="auto">
          <a:xfrm>
            <a:off x="6329040" y="1596687"/>
            <a:ext cx="2607363" cy="3776332"/>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1523210" y="1627306"/>
            <a:ext cx="4700308" cy="378565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ru-RU" sz="2000" b="0" dirty="0" smtClean="0">
                <a:solidFill>
                  <a:schemeClr val="tx1"/>
                </a:solidFill>
                <a:latin typeface="Times New Roman" pitchFamily="18" charset="0"/>
                <a:cs typeface="Times New Roman" pitchFamily="18" charset="0"/>
              </a:rPr>
              <a:t>    Автор это книги, врач высшей категории, эндокринолог, Клиники лечебного питания Института питания РАМН, Татьяна Карамышева написала уникальную книгу, которая поможет облегчить течение болезни, избежать осложнений и быть в курсе последних достижений медицины в области борьбы с диабетом.</a:t>
            </a:r>
          </a:p>
          <a:p>
            <a:pPr algn="just"/>
            <a:r>
              <a:rPr lang="ru-RU" sz="2000" b="0" dirty="0" smtClean="0">
                <a:solidFill>
                  <a:schemeClr val="tx1"/>
                </a:solidFill>
                <a:latin typeface="Times New Roman" pitchFamily="18" charset="0"/>
                <a:cs typeface="Times New Roman" pitchFamily="18" charset="0"/>
              </a:rPr>
              <a:t>   Внимание! Информация, содержащаяся в книге, не может служить заменой консультации врача. </a:t>
            </a:r>
            <a:endParaRPr lang="ru-RU" sz="2000" b="0" dirty="0">
              <a:solidFill>
                <a:schemeClr val="tx1"/>
              </a:solidFill>
              <a:latin typeface="Times New Roman" pitchFamily="18" charset="0"/>
              <a:cs typeface="Times New Roman" pitchFamily="18" charset="0"/>
            </a:endParaRPr>
          </a:p>
        </p:txBody>
      </p:sp>
      <p:sp>
        <p:nvSpPr>
          <p:cNvPr id="5" name="Прямоугольник 4"/>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Tree>
  </p:cSld>
  <p:clrMapOvr>
    <a:masterClrMapping/>
  </p:clrMapOvr>
  <p:transition spd="med" advClick="0" advTm="3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989045" y="161512"/>
            <a:ext cx="7996335" cy="971963"/>
          </a:xfrm>
          <a:prstGeom prst="rect">
            <a:avLst/>
          </a:prstGeom>
        </p:spPr>
        <p:style>
          <a:lnRef idx="0">
            <a:schemeClr val="accent3"/>
          </a:lnRef>
          <a:fillRef idx="3">
            <a:schemeClr val="accent3"/>
          </a:fillRef>
          <a:effectRef idx="3">
            <a:schemeClr val="accent3"/>
          </a:effectRef>
          <a:fontRef idx="minor">
            <a:schemeClr val="lt1"/>
          </a:fontRef>
        </p:style>
        <p:txBody>
          <a:bodyPr/>
          <a:lstStyle/>
          <a:p>
            <a:pPr marL="0" marR="0" lvl="0" indent="180975" algn="justLow" defTabSz="914400" eaLnBrk="1" latinLnBrk="0" hangingPunct="1">
              <a:lnSpc>
                <a:spcPct val="100000"/>
              </a:lnSpc>
              <a:buClrTx/>
              <a:buSzTx/>
              <a:buFontTx/>
              <a:buNone/>
              <a:tabLst/>
              <a:defRPr/>
            </a:pP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Копылова,  О.  С.  Диабет. Советы и рекомендации ведущих врачей / О. С. Копылова.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Москва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Эксмо,  2016. -  160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с.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978-5-699-73817-5</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35842" name="Picture 2" descr="http://bookashka.name/fb2imgs/af/af1be3299f10206ec599040ffa0d82a7.jpg"/>
          <p:cNvPicPr>
            <a:picLocks noChangeAspect="1" noChangeArrowheads="1"/>
          </p:cNvPicPr>
          <p:nvPr/>
        </p:nvPicPr>
        <p:blipFill>
          <a:blip r:embed="rId2" cstate="print"/>
          <a:srcRect/>
          <a:stretch>
            <a:fillRect/>
          </a:stretch>
        </p:blipFill>
        <p:spPr bwMode="auto">
          <a:xfrm>
            <a:off x="6739603" y="1810139"/>
            <a:ext cx="2217486" cy="3547977"/>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1259632" y="1742479"/>
            <a:ext cx="5355773" cy="3693319"/>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ru-RU" b="0" dirty="0" smtClean="0">
                <a:solidFill>
                  <a:schemeClr val="tx1"/>
                </a:solidFill>
                <a:latin typeface="Times New Roman" pitchFamily="18" charset="0"/>
                <a:cs typeface="Times New Roman" pitchFamily="18" charset="0"/>
              </a:rPr>
              <a:t>    По официальным данным, сахарным диабетом второго типа в России страдают 3,5 миллиона человек. Однако врачи считают, что на самом деле заболевших в три раза больше. Как распознать сахарный диабет на ранней стадии?     Как помочь поджелудочной железе? Можно ли компенсировать диабет без лекарств? В этой книге вы найдете информацию о новых лекарственных препаратах, повышающих чувствительность к инсулину, восстанавливающих поджелудочную железу, а также о нелекарственных способах снижения сахара в крови. Своими опытом делятся лучшие эндокринологи России.</a:t>
            </a:r>
          </a:p>
        </p:txBody>
      </p:sp>
      <p:sp>
        <p:nvSpPr>
          <p:cNvPr id="5" name="Прямоугольник 4"/>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Tree>
  </p:cSld>
  <p:clrMapOvr>
    <a:masterClrMapping/>
  </p:clrMapOvr>
  <p:transition spd="med" advClick="0" advTm="30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http://www.diacatalog.ru/dev/book_pics/1009.jpg"/>
          <p:cNvPicPr>
            <a:picLocks noChangeAspect="1" noChangeArrowheads="1"/>
          </p:cNvPicPr>
          <p:nvPr/>
        </p:nvPicPr>
        <p:blipFill>
          <a:blip r:embed="rId2"/>
          <a:srcRect/>
          <a:stretch>
            <a:fillRect/>
          </a:stretch>
        </p:blipFill>
        <p:spPr bwMode="auto">
          <a:xfrm>
            <a:off x="6308638" y="1633430"/>
            <a:ext cx="2643206" cy="4139861"/>
          </a:xfrm>
          <a:prstGeom prst="rect">
            <a:avLst/>
          </a:prstGeom>
          <a:ln>
            <a:noFill/>
          </a:ln>
          <a:effectLst>
            <a:outerShdw blurRad="292100" dist="139700" dir="2700000" algn="tl" rotWithShape="0">
              <a:srgbClr val="333333">
                <a:alpha val="65000"/>
              </a:srgbClr>
            </a:outerShdw>
          </a:effectLst>
        </p:spPr>
      </p:pic>
      <p:sp>
        <p:nvSpPr>
          <p:cNvPr id="3" name="Прямоугольник 2"/>
          <p:cNvSpPr/>
          <p:nvPr/>
        </p:nvSpPr>
        <p:spPr>
          <a:xfrm>
            <a:off x="1306286" y="2031669"/>
            <a:ext cx="4851918" cy="341632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ru-RU" b="0" dirty="0" smtClean="0">
                <a:solidFill>
                  <a:schemeClr val="tx1"/>
                </a:solidFill>
                <a:latin typeface="Times New Roman" pitchFamily="18" charset="0"/>
                <a:cs typeface="Times New Roman" pitchFamily="18" charset="0"/>
              </a:rPr>
              <a:t> Книга содержит оптимальный объем информации, необходимой больному сахарным диабетом. Большое внимание в ней уделено правильному питанию при этом заболевании. Рассказано о полезных и вредных продуктах, о том, как лечить диетой столь часто сопутствующее диабету ожирение.   Приводятся диеты, рекомендованные больным </a:t>
            </a:r>
            <a:r>
              <a:rPr lang="ru-RU" b="0" dirty="0" err="1" smtClean="0">
                <a:solidFill>
                  <a:schemeClr val="tx1"/>
                </a:solidFill>
                <a:latin typeface="Times New Roman" pitchFamily="18" charset="0"/>
                <a:cs typeface="Times New Roman" pitchFamily="18" charset="0"/>
              </a:rPr>
              <a:t>инсулинзависимым</a:t>
            </a:r>
            <a:r>
              <a:rPr lang="ru-RU" b="0" dirty="0" smtClean="0">
                <a:solidFill>
                  <a:schemeClr val="tx1"/>
                </a:solidFill>
                <a:latin typeface="Times New Roman" pitchFamily="18" charset="0"/>
                <a:cs typeface="Times New Roman" pitchFamily="18" charset="0"/>
              </a:rPr>
              <a:t> и инсулиннезависимым диабетом, раскрываются особенности диеты диабетиков с различными острыми и хроническими заболеваниями.</a:t>
            </a:r>
            <a:endParaRPr lang="ru-RU" b="0" dirty="0">
              <a:solidFill>
                <a:schemeClr val="tx1"/>
              </a:solidFill>
            </a:endParaRPr>
          </a:p>
        </p:txBody>
      </p:sp>
      <p:sp>
        <p:nvSpPr>
          <p:cNvPr id="4" name="Прямоугольник 3"/>
          <p:cNvSpPr/>
          <p:nvPr/>
        </p:nvSpPr>
        <p:spPr>
          <a:xfrm>
            <a:off x="961054" y="160280"/>
            <a:ext cx="8061648"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indent="180975" algn="just" eaLnBrk="0" hangingPunct="0">
              <a:defRPr/>
            </a:pP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Румянцева, Т. Самое важное о победе над диабетом. Разговор с эндокринологом. / Т. Румянцева</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Санкт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Петербург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Вектор, 2014. – 189 с</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ISBN  978-5-9684-2205-7. – Текст : непосредственный. </a:t>
            </a:r>
            <a:endParaRPr lang="ru-RU"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5" name="Прямоугольник 4"/>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Tree>
  </p:cSld>
  <p:clrMapOvr>
    <a:masterClrMapping/>
  </p:clrMapOvr>
  <p:transition spd="med" advClick="0" advTm="30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68963" y="1649113"/>
            <a:ext cx="4851918" cy="3970318"/>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a:r>
              <a:rPr lang="ru-RU" b="0" dirty="0" smtClean="0">
                <a:solidFill>
                  <a:schemeClr val="tx1"/>
                </a:solidFill>
                <a:latin typeface="Times New Roman" pitchFamily="18" charset="0"/>
                <a:cs typeface="Times New Roman" pitchFamily="18" charset="0"/>
              </a:rPr>
              <a:t>Книга известного </a:t>
            </a:r>
            <a:r>
              <a:rPr lang="ru-RU" b="0" dirty="0" err="1" smtClean="0">
                <a:solidFill>
                  <a:schemeClr val="tx1"/>
                </a:solidFill>
                <a:latin typeface="Times New Roman" pitchFamily="18" charset="0"/>
                <a:cs typeface="Times New Roman" pitchFamily="18" charset="0"/>
              </a:rPr>
              <a:t>диабетолога</a:t>
            </a:r>
            <a:r>
              <a:rPr lang="ru-RU" b="0" dirty="0" smtClean="0">
                <a:solidFill>
                  <a:schemeClr val="tx1"/>
                </a:solidFill>
                <a:latin typeface="Times New Roman" pitchFamily="18" charset="0"/>
                <a:cs typeface="Times New Roman" pitchFamily="18" charset="0"/>
              </a:rPr>
              <a:t> профессора А.В. </a:t>
            </a:r>
            <a:r>
              <a:rPr lang="ru-RU" b="0" dirty="0" err="1" smtClean="0">
                <a:solidFill>
                  <a:schemeClr val="tx1"/>
                </a:solidFill>
                <a:latin typeface="Times New Roman" pitchFamily="18" charset="0"/>
                <a:cs typeface="Times New Roman" pitchFamily="18" charset="0"/>
              </a:rPr>
              <a:t>Древаля</a:t>
            </a:r>
            <a:r>
              <a:rPr lang="ru-RU" b="0" dirty="0" smtClean="0">
                <a:solidFill>
                  <a:schemeClr val="tx1"/>
                </a:solidFill>
                <a:latin typeface="Times New Roman" pitchFamily="18" charset="0"/>
                <a:cs typeface="Times New Roman" pitchFamily="18" charset="0"/>
              </a:rPr>
              <a:t> включает актуальную информацию по фармакологическим препаратам, которые на сегодня используются в России для лечения сахарного диабета и его осложнений. Кроме того, в ней представлены стандарты диагностики и лечения, рекомендуемые в России, а также международным научным сообществом </a:t>
            </a:r>
            <a:r>
              <a:rPr lang="ru-RU" b="0" dirty="0" err="1" smtClean="0">
                <a:solidFill>
                  <a:schemeClr val="tx1"/>
                </a:solidFill>
                <a:latin typeface="Times New Roman" pitchFamily="18" charset="0"/>
                <a:cs typeface="Times New Roman" pitchFamily="18" charset="0"/>
              </a:rPr>
              <a:t>диабетологов</a:t>
            </a:r>
            <a:r>
              <a:rPr lang="ru-RU" b="0" dirty="0" smtClean="0">
                <a:solidFill>
                  <a:schemeClr val="tx1"/>
                </a:solidFill>
                <a:latin typeface="Times New Roman" pitchFamily="18" charset="0"/>
                <a:cs typeface="Times New Roman" pitchFamily="18" charset="0"/>
              </a:rPr>
              <a:t>. Пользование изданием облегчает указатель лекарственных средств, детально описанных в книге.</a:t>
            </a:r>
          </a:p>
          <a:p>
            <a:pPr indent="180975" algn="just"/>
            <a:r>
              <a:rPr lang="ru-RU" b="0" dirty="0" smtClean="0">
                <a:solidFill>
                  <a:schemeClr val="tx1"/>
                </a:solidFill>
                <a:latin typeface="Times New Roman" pitchFamily="18" charset="0"/>
                <a:cs typeface="Times New Roman" pitchFamily="18" charset="0"/>
              </a:rPr>
              <a:t>Справочник будет полезен всем, кто хочет больше узнать о своем диабете.</a:t>
            </a:r>
            <a:endParaRPr lang="ru-RU" b="0" dirty="0">
              <a:solidFill>
                <a:schemeClr val="tx1"/>
              </a:solidFill>
              <a:latin typeface="Times New Roman" pitchFamily="18" charset="0"/>
              <a:cs typeface="Times New Roman" pitchFamily="18" charset="0"/>
            </a:endParaRPr>
          </a:p>
        </p:txBody>
      </p:sp>
      <p:sp>
        <p:nvSpPr>
          <p:cNvPr id="4" name="Прямоугольник 3"/>
          <p:cNvSpPr/>
          <p:nvPr/>
        </p:nvSpPr>
        <p:spPr>
          <a:xfrm>
            <a:off x="961054" y="160280"/>
            <a:ext cx="8061648"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Low" eaLnBrk="0" hangingPunct="0">
              <a:defRPr/>
            </a:pP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Древаль, А. В. Сахарный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диабет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фармакологический справочник / А. В. Древаль.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Москва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Эксмо, 2012.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544 с</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 978-5-699-51739-8</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5" name="Picture 2" descr="http://img.yakaboo.ua/media/catalog/product/cache/1/image/5eaba60491707cc7337f46f1a522ebe1/1/1/112_1_4.jpg"/>
          <p:cNvPicPr>
            <a:picLocks noChangeAspect="1" noChangeArrowheads="1"/>
          </p:cNvPicPr>
          <p:nvPr/>
        </p:nvPicPr>
        <p:blipFill>
          <a:blip r:embed="rId2"/>
          <a:srcRect/>
          <a:stretch>
            <a:fillRect/>
          </a:stretch>
        </p:blipFill>
        <p:spPr bwMode="auto">
          <a:xfrm>
            <a:off x="6133204" y="1464907"/>
            <a:ext cx="2860039" cy="4290059"/>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Tree>
  </p:cSld>
  <p:clrMapOvr>
    <a:masterClrMapping/>
  </p:clrMapOvr>
  <p:transition spd="med" advClick="0" advTm="30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33060" y="142852"/>
            <a:ext cx="806809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Low" eaLnBrk="0" hangingPunct="0">
              <a:defRPr/>
            </a:pP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Ахманов, М. Настольная книга диабетика / М. Ахманов. – 6-е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издание.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Москва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Эксмо, 2016.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416 с. –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 978-5-699-82643-8</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63490" name="Picture 2" descr="https://www.soyuz.ru/public/uploads/files/72/7030239/193x304_2017040406391167b9faf8a8.jpg"/>
          <p:cNvPicPr>
            <a:picLocks noChangeAspect="1" noChangeArrowheads="1"/>
          </p:cNvPicPr>
          <p:nvPr/>
        </p:nvPicPr>
        <p:blipFill>
          <a:blip r:embed="rId2"/>
          <a:srcRect/>
          <a:stretch>
            <a:fillRect/>
          </a:stretch>
        </p:blipFill>
        <p:spPr bwMode="auto">
          <a:xfrm>
            <a:off x="6351311" y="1525035"/>
            <a:ext cx="2636390" cy="4152658"/>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1362270" y="1483849"/>
            <a:ext cx="4856302" cy="424731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a:r>
              <a:rPr lang="ru-RU" b="0" dirty="0" smtClean="0">
                <a:solidFill>
                  <a:schemeClr val="tx1"/>
                </a:solidFill>
                <a:latin typeface="Times New Roman" pitchFamily="18" charset="0"/>
                <a:cs typeface="Times New Roman" pitchFamily="18" charset="0"/>
              </a:rPr>
              <a:t>Диабет - не болезнь, а образ жизни! Врач-эндокринолог </a:t>
            </a:r>
            <a:r>
              <a:rPr lang="ru-RU" b="0" dirty="0" err="1" smtClean="0">
                <a:solidFill>
                  <a:schemeClr val="tx1"/>
                </a:solidFill>
                <a:latin typeface="Times New Roman" pitchFamily="18" charset="0"/>
                <a:cs typeface="Times New Roman" pitchFamily="18" charset="0"/>
              </a:rPr>
              <a:t>Хавра</a:t>
            </a:r>
            <a:r>
              <a:rPr lang="ru-RU" b="0" dirty="0" smtClean="0">
                <a:solidFill>
                  <a:schemeClr val="tx1"/>
                </a:solidFill>
                <a:latin typeface="Times New Roman" pitchFamily="18" charset="0"/>
                <a:cs typeface="Times New Roman" pitchFamily="18" charset="0"/>
              </a:rPr>
              <a:t> </a:t>
            </a:r>
            <a:r>
              <a:rPr lang="ru-RU" b="0" dirty="0" err="1" smtClean="0">
                <a:solidFill>
                  <a:schemeClr val="tx1"/>
                </a:solidFill>
                <a:latin typeface="Times New Roman" pitchFamily="18" charset="0"/>
                <a:cs typeface="Times New Roman" pitchFamily="18" charset="0"/>
              </a:rPr>
              <a:t>Саидовна</a:t>
            </a:r>
            <a:r>
              <a:rPr lang="ru-RU" b="0" dirty="0" smtClean="0">
                <a:solidFill>
                  <a:schemeClr val="tx1"/>
                </a:solidFill>
                <a:latin typeface="Times New Roman" pitchFamily="18" charset="0"/>
                <a:cs typeface="Times New Roman" pitchFamily="18" charset="0"/>
              </a:rPr>
              <a:t> </a:t>
            </a:r>
            <a:r>
              <a:rPr lang="ru-RU" b="0" dirty="0" err="1" smtClean="0">
                <a:solidFill>
                  <a:schemeClr val="tx1"/>
                </a:solidFill>
                <a:latin typeface="Times New Roman" pitchFamily="18" charset="0"/>
                <a:cs typeface="Times New Roman" pitchFamily="18" charset="0"/>
              </a:rPr>
              <a:t>Астамирова</a:t>
            </a:r>
            <a:r>
              <a:rPr lang="ru-RU" b="0" dirty="0" smtClean="0">
                <a:solidFill>
                  <a:schemeClr val="tx1"/>
                </a:solidFill>
                <a:latin typeface="Times New Roman" pitchFamily="18" charset="0"/>
                <a:cs typeface="Times New Roman" pitchFamily="18" charset="0"/>
              </a:rPr>
              <a:t> и опытный диабетик Михаил Сергеевич Ахманов - физик и известный писатель - знают об этом не понаслышке. Для того чтобы помочь тем, кто столкнулся с диабетом, они написали "Настольную книгу диабетика". Благодаря ей уже больше 300 000 диабетиков смогли овладеть необходимыми медицинскими навыками, разобраться в лекарствах и свойствах продуктов, узнавать о новациях в лечении и компенсации сахарного диабета.</a:t>
            </a:r>
            <a:br>
              <a:rPr lang="ru-RU" b="0" dirty="0" smtClean="0">
                <a:solidFill>
                  <a:schemeClr val="tx1"/>
                </a:solidFill>
                <a:latin typeface="Times New Roman" pitchFamily="18" charset="0"/>
                <a:cs typeface="Times New Roman" pitchFamily="18" charset="0"/>
              </a:rPr>
            </a:br>
            <a:r>
              <a:rPr lang="ru-RU" b="0" dirty="0" smtClean="0">
                <a:solidFill>
                  <a:schemeClr val="tx1"/>
                </a:solidFill>
                <a:latin typeface="Times New Roman" pitchFamily="18" charset="0"/>
                <a:cs typeface="Times New Roman" pitchFamily="18" charset="0"/>
              </a:rPr>
              <a:t>"</a:t>
            </a:r>
            <a:r>
              <a:rPr lang="ru-RU" b="0" i="1" dirty="0" smtClean="0">
                <a:solidFill>
                  <a:schemeClr val="tx1"/>
                </a:solidFill>
                <a:latin typeface="Times New Roman" pitchFamily="18" charset="0"/>
                <a:cs typeface="Times New Roman" pitchFamily="18" charset="0"/>
              </a:rPr>
              <a:t>Настольная книга диабетика</a:t>
            </a:r>
            <a:r>
              <a:rPr lang="ru-RU" b="0" dirty="0" smtClean="0">
                <a:solidFill>
                  <a:schemeClr val="tx1"/>
                </a:solidFill>
                <a:latin typeface="Times New Roman" pitchFamily="18" charset="0"/>
                <a:cs typeface="Times New Roman" pitchFamily="18" charset="0"/>
              </a:rPr>
              <a:t>" выдержала уже 5 переиздания. Пусть 6-ое обновленное издание станет</a:t>
            </a:r>
            <a:endParaRPr lang="ru-RU" b="0" dirty="0">
              <a:solidFill>
                <a:schemeClr val="tx1"/>
              </a:solidFill>
              <a:latin typeface="Times New Roman" pitchFamily="18" charset="0"/>
              <a:cs typeface="Times New Roman" pitchFamily="18" charset="0"/>
            </a:endParaRPr>
          </a:p>
        </p:txBody>
      </p:sp>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Tree>
  </p:cSld>
  <p:clrMapOvr>
    <a:masterClrMapping/>
  </p:clrMapOvr>
  <p:transition spd="med" advClick="0" advTm="30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51722" y="142852"/>
            <a:ext cx="8049434"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Low" eaLnBrk="0" hangingPunct="0">
              <a:defRPr/>
            </a:pP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Фадеев, П. А. Сахарный диабет в деталях диагностики и лечения / П. А. Фадеев.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Москва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«Э», 2016.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304 с. -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978-5-699-74092-5</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a:t>
            </a: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непосчредственный</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a:t>
            </a:r>
            <a:endParaRPr lang="ru-RU" dirty="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1203648" y="1527586"/>
            <a:ext cx="4849002" cy="3970318"/>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a:r>
              <a:rPr lang="ru-RU" b="0" dirty="0" smtClean="0">
                <a:solidFill>
                  <a:schemeClr val="tx1"/>
                </a:solidFill>
                <a:latin typeface="Times New Roman" pitchFamily="18" charset="0"/>
                <a:cs typeface="Times New Roman" pitchFamily="18" charset="0"/>
              </a:rPr>
              <a:t>Эта книга включает самую полную актуальную информацию для тех, кто болен, либо имеет предрасположенность к сахарному диабету. Благодаря удобной вопросно-ответной форме изложения вы сможете быстро найти нужную информацию. Каковы причины возникновения сахарного диабета, его типы, как он развивается? Как диагностировать сахарный диабет? Какие могут быть осложнения? Как правильно питаться при сахарном диабете? Какие существуют виды лечения? Как предотвратить сахарный диабет? Более 500 самых часто задаваемых вопросов в кабинете врача.</a:t>
            </a:r>
            <a:endParaRPr lang="ru-RU" b="0" dirty="0">
              <a:solidFill>
                <a:schemeClr val="tx1"/>
              </a:solidFill>
              <a:latin typeface="Times New Roman" pitchFamily="18" charset="0"/>
              <a:cs typeface="Times New Roman" pitchFamily="18" charset="0"/>
            </a:endParaRPr>
          </a:p>
        </p:txBody>
      </p:sp>
      <p:pic>
        <p:nvPicPr>
          <p:cNvPr id="62466" name="Picture 2" descr="http://www.knigograd.com.ua/images/detailed/cover1__w60014660905665762c44644267.jpg"/>
          <p:cNvPicPr>
            <a:picLocks noChangeAspect="1" noChangeArrowheads="1"/>
          </p:cNvPicPr>
          <p:nvPr/>
        </p:nvPicPr>
        <p:blipFill>
          <a:blip r:embed="rId2"/>
          <a:srcRect/>
          <a:stretch>
            <a:fillRect/>
          </a:stretch>
        </p:blipFill>
        <p:spPr bwMode="auto">
          <a:xfrm>
            <a:off x="6196399" y="1380931"/>
            <a:ext cx="2787804" cy="4215704"/>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Tree>
  </p:cSld>
  <p:clrMapOvr>
    <a:masterClrMapping/>
  </p:clrMapOvr>
  <p:transition spd="med" advClick="0" advTm="30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51722" y="142852"/>
            <a:ext cx="8049434"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Low" eaLnBrk="0" hangingPunct="0">
              <a:defRPr/>
            </a:pP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Анваер</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А. Н. Главная книга пациента / А. Н. </a:t>
            </a: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Анваер</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Москва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АСТ, 2017. – 256 с</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 978-5-17-096085-9</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1327472" y="1803811"/>
            <a:ext cx="4692327" cy="2031325"/>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a:r>
              <a:rPr lang="ru-RU" b="0" dirty="0" smtClean="0">
                <a:solidFill>
                  <a:schemeClr val="tx1"/>
                </a:solidFill>
                <a:latin typeface="Times New Roman" pitchFamily="18" charset="0"/>
                <a:cs typeface="Times New Roman" pitchFamily="18" charset="0"/>
              </a:rPr>
              <a:t>Главная книга пациента - попытка объяснить смысл и содержание врачебного обследования, направленного на установление диагноза и назначение лечения.</a:t>
            </a:r>
          </a:p>
          <a:p>
            <a:pPr indent="180975" algn="just"/>
            <a:r>
              <a:rPr lang="ru-RU" b="0" dirty="0" smtClean="0">
                <a:solidFill>
                  <a:schemeClr val="tx1"/>
                </a:solidFill>
                <a:latin typeface="Times New Roman" pitchFamily="18" charset="0"/>
                <a:cs typeface="Times New Roman" pitchFamily="18" charset="0"/>
              </a:rPr>
              <a:t>Эта книга ответит на многие ваши вопросы и обязательно поможет вам!</a:t>
            </a:r>
          </a:p>
          <a:p>
            <a:pPr indent="180975" algn="just"/>
            <a:endParaRPr lang="ru-RU" b="0" dirty="0">
              <a:solidFill>
                <a:schemeClr val="tx1"/>
              </a:solidFill>
              <a:latin typeface="Times New Roman" pitchFamily="18" charset="0"/>
              <a:cs typeface="Times New Roman" pitchFamily="18" charset="0"/>
            </a:endParaRPr>
          </a:p>
        </p:txBody>
      </p:sp>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7" name="Picture 2" descr="https://opt.detskoelukoshko.ru/wa-data/public/shop/products/15/27/62715/images/48616/48616.750x0.jpg"/>
          <p:cNvPicPr>
            <a:picLocks noChangeAspect="1" noChangeArrowheads="1"/>
          </p:cNvPicPr>
          <p:nvPr/>
        </p:nvPicPr>
        <p:blipFill>
          <a:blip r:embed="rId2"/>
          <a:srcRect/>
          <a:stretch>
            <a:fillRect/>
          </a:stretch>
        </p:blipFill>
        <p:spPr bwMode="auto">
          <a:xfrm>
            <a:off x="6162675" y="1319212"/>
            <a:ext cx="2651125" cy="416982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30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70772" y="161902"/>
            <a:ext cx="8049434"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Low" eaLnBrk="0" hangingPunct="0">
              <a:defRPr/>
            </a:pP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Диабет / автор - составитель С. Кузина. – Москва :  АСТ, 2017. – 496 с. –</a:t>
            </a:r>
          </a:p>
          <a:p>
            <a:pPr indent="180975" algn="justLow" eaLnBrk="0" hangingPunct="0">
              <a:defRPr/>
            </a:pP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 978-5-17-102313-3</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1327472" y="1403761"/>
            <a:ext cx="4692327" cy="3693319"/>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eaLnBrk="0" hangingPunct="0"/>
            <a:r>
              <a:rPr lang="ru-RU" b="0" dirty="0" smtClean="0">
                <a:solidFill>
                  <a:schemeClr val="tx1"/>
                </a:solidFill>
                <a:latin typeface="Times New Roman" pitchFamily="18" charset="0"/>
                <a:cs typeface="Times New Roman" pitchFamily="18" charset="0"/>
              </a:rPr>
              <a:t>Как и в случае с другими серьезными заболеваниями, правило остается неизменным: чем раньше будет поставлен диагноз, тем больше появляется шансов на долгую, полноценную жизнь.</a:t>
            </a:r>
          </a:p>
          <a:p>
            <a:pPr indent="180975" algn="just" eaLnBrk="0" hangingPunct="0"/>
            <a:r>
              <a:rPr lang="ru-RU" b="0" dirty="0" smtClean="0">
                <a:solidFill>
                  <a:schemeClr val="tx1"/>
                </a:solidFill>
                <a:latin typeface="Times New Roman" pitchFamily="18" charset="0"/>
                <a:cs typeface="Times New Roman" pitchFamily="18" charset="0"/>
              </a:rPr>
              <a:t>И именно в этой книге вы найдете все необходимые рекомендации, советы, рецепты, документы для диабетиков. И истории знаменитых больных, которые послужат достойным примером. А самое главное - вы наконец поймете, что за "зараза" к вам прицепилась, почему и как с ней бороться.</a:t>
            </a:r>
          </a:p>
        </p:txBody>
      </p:sp>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8" name="Picture 2" descr="https://img-gorod.ru/upload/iblock/fa3/fa3c35eedd844bf02d583c251518f52c.jpg"/>
          <p:cNvPicPr>
            <a:picLocks noChangeAspect="1" noChangeArrowheads="1"/>
          </p:cNvPicPr>
          <p:nvPr/>
        </p:nvPicPr>
        <p:blipFill>
          <a:blip r:embed="rId2"/>
          <a:srcRect/>
          <a:stretch>
            <a:fillRect/>
          </a:stretch>
        </p:blipFill>
        <p:spPr bwMode="auto">
          <a:xfrm>
            <a:off x="6219825" y="1350958"/>
            <a:ext cx="2757489" cy="389731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30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51722" y="142852"/>
            <a:ext cx="8049434"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Low" eaLnBrk="0" hangingPunct="0">
              <a:defRPr/>
            </a:pP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Мазнев</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Н. И. Стоп - Диабет! 500 рецептов и полезных советов / Н. И. </a:t>
            </a: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Мазнев</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Москва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АСТ, 2014. – 346 с</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 978-5-17-084331-2</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1327472" y="1803811"/>
            <a:ext cx="4692327" cy="2585323"/>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eaLnBrk="0" hangingPunct="0"/>
            <a:r>
              <a:rPr lang="ru-RU" b="0" dirty="0" smtClean="0">
                <a:solidFill>
                  <a:schemeClr val="tx1"/>
                </a:solidFill>
                <a:latin typeface="Times New Roman" pitchFamily="18" charset="0"/>
                <a:cs typeface="Times New Roman" pitchFamily="18" charset="0"/>
              </a:rPr>
              <a:t>Николай Иванович </a:t>
            </a:r>
            <a:r>
              <a:rPr lang="ru-RU" b="0" dirty="0" err="1" smtClean="0">
                <a:solidFill>
                  <a:schemeClr val="tx1"/>
                </a:solidFill>
                <a:latin typeface="Times New Roman" pitchFamily="18" charset="0"/>
                <a:cs typeface="Times New Roman" pitchFamily="18" charset="0"/>
              </a:rPr>
              <a:t>Мазнев</a:t>
            </a:r>
            <a:r>
              <a:rPr lang="ru-RU" b="0" dirty="0" smtClean="0">
                <a:solidFill>
                  <a:schemeClr val="tx1"/>
                </a:solidFill>
                <a:latin typeface="Times New Roman" pitchFamily="18" charset="0"/>
                <a:cs typeface="Times New Roman" pitchFamily="18" charset="0"/>
              </a:rPr>
              <a:t>, признанный знаток лекарственных растений, автор более 100 книг, в своей новой книге подробно рассказывает о причинах развития заболеваний поджелудочной железы, в том числе и диабета, рассматривает современные способы медикаментозного лечения этих болезней и предлагает рецепты народной медицины, помогающие бороться с ними.</a:t>
            </a:r>
          </a:p>
        </p:txBody>
      </p:sp>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5" name="Picture 2" descr="http://www.char.ru/books/8567660_Stop_-_Diabet_500_receptov_i_poleznyh_sovetov.jpg"/>
          <p:cNvPicPr>
            <a:picLocks noChangeAspect="1" noChangeArrowheads="1"/>
          </p:cNvPicPr>
          <p:nvPr/>
        </p:nvPicPr>
        <p:blipFill>
          <a:blip r:embed="rId2"/>
          <a:srcRect/>
          <a:stretch>
            <a:fillRect/>
          </a:stretch>
        </p:blipFill>
        <p:spPr bwMode="auto">
          <a:xfrm>
            <a:off x="6343650" y="1456732"/>
            <a:ext cx="2593976" cy="365819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30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51722" y="142852"/>
            <a:ext cx="8049434"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Low" eaLnBrk="0" hangingPunct="0">
              <a:defRPr/>
            </a:pP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Чойжинимаева</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С. </a:t>
            </a: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Антидиабет</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Как жить, чтобы быть здоровым / С. </a:t>
            </a: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Чойжинимаева</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Москва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АСТ, 2014. – 250 с</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978-5-17-078561-2</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1327472" y="1546636"/>
            <a:ext cx="4692327" cy="341632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eaLnBrk="0" hangingPunct="0"/>
            <a:r>
              <a:rPr lang="ru-RU" b="0" dirty="0" smtClean="0">
                <a:solidFill>
                  <a:schemeClr val="tx1"/>
                </a:solidFill>
                <a:latin typeface="Times New Roman" pitchFamily="18" charset="0"/>
                <a:cs typeface="Times New Roman" pitchFamily="18" charset="0"/>
              </a:rPr>
              <a:t>Как известно, тибетская медицина не признает неизлечимых заболеваний. И «сахарная болезнь» – не исключение. Конечно, взять эту неприступную крепость штурмом не удастся и «тибетцам». Но они способны указать больному путь к успеху, помочь человеку начать планомерную длительную осаду вражеской цитадели. В книге главного врача клиники тибетской медицины «</a:t>
            </a:r>
            <a:r>
              <a:rPr lang="ru-RU" b="0" dirty="0" err="1" smtClean="0">
                <a:solidFill>
                  <a:schemeClr val="tx1"/>
                </a:solidFill>
                <a:latin typeface="Times New Roman" pitchFamily="18" charset="0"/>
                <a:cs typeface="Times New Roman" pitchFamily="18" charset="0"/>
              </a:rPr>
              <a:t>Наран</a:t>
            </a:r>
            <a:r>
              <a:rPr lang="ru-RU" b="0" dirty="0" smtClean="0">
                <a:solidFill>
                  <a:schemeClr val="tx1"/>
                </a:solidFill>
                <a:latin typeface="Times New Roman" pitchFamily="18" charset="0"/>
                <a:cs typeface="Times New Roman" pitchFamily="18" charset="0"/>
              </a:rPr>
              <a:t>» Светланы </a:t>
            </a:r>
            <a:r>
              <a:rPr lang="ru-RU" b="0" dirty="0" err="1" smtClean="0">
                <a:solidFill>
                  <a:schemeClr val="tx1"/>
                </a:solidFill>
                <a:latin typeface="Times New Roman" pitchFamily="18" charset="0"/>
                <a:cs typeface="Times New Roman" pitchFamily="18" charset="0"/>
              </a:rPr>
              <a:t>Чойжинимаевой</a:t>
            </a:r>
            <a:r>
              <a:rPr lang="ru-RU" b="0" dirty="0" smtClean="0">
                <a:solidFill>
                  <a:schemeClr val="tx1"/>
                </a:solidFill>
                <a:latin typeface="Times New Roman" pitchFamily="18" charset="0"/>
                <a:cs typeface="Times New Roman" pitchFamily="18" charset="0"/>
              </a:rPr>
              <a:t> намечен вполне реальный путь для тех, кто выберет жизнь без диабета.</a:t>
            </a:r>
          </a:p>
        </p:txBody>
      </p:sp>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5" name="Picture 2" descr="https://cdn.eksmo.ru/v2/AST000000000114435/COVER/cover3d1.jpg"/>
          <p:cNvPicPr>
            <a:picLocks noChangeAspect="1" noChangeArrowheads="1"/>
          </p:cNvPicPr>
          <p:nvPr/>
        </p:nvPicPr>
        <p:blipFill>
          <a:blip r:embed="rId2"/>
          <a:srcRect/>
          <a:stretch>
            <a:fillRect/>
          </a:stretch>
        </p:blipFill>
        <p:spPr bwMode="auto">
          <a:xfrm>
            <a:off x="6488138" y="1614487"/>
            <a:ext cx="2463776" cy="365283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30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51722" y="142852"/>
            <a:ext cx="8049434"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354013" algn="just" eaLnBrk="0" hangingPunct="0">
              <a:defRPr/>
            </a:pP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Главная кулинарная книга диабетика.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Москва : Астрель ; Санкт - Петербург  : Полигон</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2011. – 160 с.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978-5-271-31020-1</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1308422" y="1356136"/>
            <a:ext cx="4692327" cy="3693319"/>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eaLnBrk="0" hangingPunct="0">
              <a:defRPr/>
            </a:pPr>
            <a:r>
              <a:rPr lang="ru-RU" b="0" dirty="0" smtClean="0">
                <a:solidFill>
                  <a:schemeClr val="tx1"/>
                </a:solidFill>
                <a:latin typeface="Times New Roman" pitchFamily="18" charset="0"/>
                <a:cs typeface="Times New Roman" pitchFamily="18" charset="0"/>
              </a:rPr>
              <a:t>Диетическое питание часто является самой важной, ничем не заменимой составной частью лечения. Важно не только количество и качество пищи, но и технология ее приготовления.</a:t>
            </a:r>
          </a:p>
          <a:p>
            <a:pPr indent="180975" algn="just" eaLnBrk="0" hangingPunct="0">
              <a:defRPr/>
            </a:pPr>
            <a:r>
              <a:rPr lang="ru-RU" b="0" dirty="0" smtClean="0">
                <a:solidFill>
                  <a:schemeClr val="tx1"/>
                </a:solidFill>
                <a:latin typeface="Times New Roman" pitchFamily="18" charset="0"/>
                <a:cs typeface="Times New Roman" pitchFamily="18" charset="0"/>
              </a:rPr>
              <a:t>Эта книга призвана рассказать о диабетическом питании и предложить рецепты привычных блюд, адаптированных для диетического питания, а также новых, необычных рецептов, которые обязательно порадуют Вас и Ваших гостей. Теперь можно приготовить целый праздничный ужин, вкусный, а, главное, безопасный и полезный.</a:t>
            </a:r>
          </a:p>
        </p:txBody>
      </p:sp>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8" name="Picture 10" descr="ÐÐ»Ð°Ð²Ð½Ð°Ñ ÐºÑÐ»Ð¸Ð½Ð°ÑÐ½Ð°Ñ ÐºÐ½Ð¸Ð³Ð° Ð´Ð¸Ð°Ð±ÐµÑÐ¸ÐºÐ° ÐÐ°ÑÐ¸Ð½Ð° Ð.Ð."/>
          <p:cNvPicPr>
            <a:picLocks noChangeAspect="1" noChangeArrowheads="1"/>
          </p:cNvPicPr>
          <p:nvPr/>
        </p:nvPicPr>
        <p:blipFill>
          <a:blip r:embed="rId2"/>
          <a:srcRect/>
          <a:stretch>
            <a:fillRect/>
          </a:stretch>
        </p:blipFill>
        <p:spPr bwMode="auto">
          <a:xfrm>
            <a:off x="6200964" y="1392238"/>
            <a:ext cx="2755712" cy="363696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30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04850" y="142852"/>
            <a:ext cx="8296306" cy="1200329"/>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354013" algn="just" eaLnBrk="0" hangingPunct="0">
              <a:defRPr/>
            </a:pP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Эндокринология: национальное руководство, краткое издание / под ред. И. И. Дедова, Г. А. Мельниченко. – 2-е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издание переработано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и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дополнено – Москва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ГЭОТАР - Медиа, 2018. – 832 с.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978-5-9704-5560-9</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1190625" y="1356136"/>
            <a:ext cx="4810124" cy="4524315"/>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eaLnBrk="0" hangingPunct="0">
              <a:defRPr/>
            </a:pPr>
            <a:r>
              <a:rPr lang="ru-RU" b="0" dirty="0" smtClean="0">
                <a:solidFill>
                  <a:schemeClr val="tx1"/>
                </a:solidFill>
                <a:latin typeface="Times New Roman" pitchFamily="18" charset="0"/>
                <a:cs typeface="Times New Roman" pitchFamily="18" charset="0"/>
              </a:rPr>
              <a:t>Национальные руководства - серия практических руководств по основным медицинским специальностям, включающих специальную информацию, необходимую врачу для непрерывного последипломного образования. В отличие от других изданий в национальных руководствах равное внимание уделено профилактике, диагностике, фармакотерапии и не медикаментозным методам лечения.</a:t>
            </a:r>
          </a:p>
          <a:p>
            <a:pPr indent="180975" algn="just" eaLnBrk="0" hangingPunct="0">
              <a:defRPr/>
            </a:pPr>
            <a:r>
              <a:rPr lang="ru-RU" b="0" dirty="0" smtClean="0">
                <a:solidFill>
                  <a:schemeClr val="tx1"/>
                </a:solidFill>
                <a:latin typeface="Times New Roman" pitchFamily="18" charset="0"/>
                <a:cs typeface="Times New Roman" pitchFamily="18" charset="0"/>
              </a:rPr>
              <a:t>В краткой версии национального руководства "Эндокринология" приведены современные рекомендации по профилактике, диагностике, лечению эндокринных заболеваний и реабилитации эндокринологических больных. </a:t>
            </a:r>
          </a:p>
        </p:txBody>
      </p:sp>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6146" name="Picture 2" descr="https://medknigaservis.ru/wp-content/uploads/2018/08/NF0008251.files_.jpg"/>
          <p:cNvPicPr>
            <a:picLocks noChangeAspect="1" noChangeArrowheads="1"/>
          </p:cNvPicPr>
          <p:nvPr/>
        </p:nvPicPr>
        <p:blipFill>
          <a:blip r:embed="rId2"/>
          <a:srcRect/>
          <a:stretch>
            <a:fillRect/>
          </a:stretch>
        </p:blipFill>
        <p:spPr bwMode="auto">
          <a:xfrm>
            <a:off x="6248401" y="1638299"/>
            <a:ext cx="2743200" cy="389534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30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51722" y="142852"/>
            <a:ext cx="8049434"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354013" algn="just" eaLnBrk="0" hangingPunct="0">
              <a:defRPr/>
            </a:pP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Вёрткин</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А. Л. Сахарный диабет / А. Л. </a:t>
            </a: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Вёрткин</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Москва: Эксмо, 2015. – 160 с. </a:t>
            </a:r>
            <a:endPar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1203647" y="1089436"/>
            <a:ext cx="5035228" cy="4524315"/>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eaLnBrk="0" hangingPunct="0">
              <a:defRPr/>
            </a:pPr>
            <a:r>
              <a:rPr lang="ru-RU" b="0" dirty="0" smtClean="0">
                <a:solidFill>
                  <a:schemeClr val="tx1"/>
                </a:solidFill>
                <a:latin typeface="Times New Roman" pitchFamily="18" charset="0"/>
                <a:cs typeface="Times New Roman" pitchFamily="18" charset="0"/>
              </a:rPr>
              <a:t>Сахарный диабет - одна из самых распространенных во всём мире болезней. Из-за её осложнений ежегодно погибают или становятся инвалидами сотни тысяч человек. Обилие пациентов и высокая частота ассоциированных с сахарным диабетом состояний делают заболевание предметом ежедневной практической деятельности врачей разных специальностей. </a:t>
            </a:r>
          </a:p>
          <a:p>
            <a:pPr indent="180975" algn="just" eaLnBrk="0" hangingPunct="0">
              <a:defRPr/>
            </a:pPr>
            <a:r>
              <a:rPr lang="ru-RU" b="0" dirty="0" smtClean="0">
                <a:solidFill>
                  <a:schemeClr val="tx1"/>
                </a:solidFill>
                <a:latin typeface="Times New Roman" pitchFamily="18" charset="0"/>
                <a:cs typeface="Times New Roman" pitchFamily="18" charset="0"/>
              </a:rPr>
              <a:t>В основу этого практического пособия легли актуальные клинические рекомендации, включая алгоритмы диагностики, ведения и лечения пациентов с сахарным диабетом. Пособие будет незаменимым в повседневной работе терапевтов, эндокринологов, кардиологов, врачей общей практики и «Скорой медицинской помощи».</a:t>
            </a:r>
          </a:p>
        </p:txBody>
      </p:sp>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5122" name="Picture 2" descr="https://www.mmbook.ru/img/product/_________________55b8890a33e90.jpg"/>
          <p:cNvPicPr>
            <a:picLocks noChangeAspect="1" noChangeArrowheads="1"/>
          </p:cNvPicPr>
          <p:nvPr/>
        </p:nvPicPr>
        <p:blipFill>
          <a:blip r:embed="rId2"/>
          <a:srcRect l="12644" t="13136" r="13908" b="13218"/>
          <a:stretch>
            <a:fillRect/>
          </a:stretch>
        </p:blipFill>
        <p:spPr bwMode="auto">
          <a:xfrm>
            <a:off x="6377959" y="1447800"/>
            <a:ext cx="2594591" cy="364217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30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51722" y="142852"/>
            <a:ext cx="8049434" cy="1200329"/>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Помповая инсулинотерапия и непрерывное мониторирование гликемии: клиническая практика и перспективы / под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редакцией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А. В. Древаля.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Москва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ГЭОТАР - Медиа, 2019. – 336 с.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978-5-9704-4955-4</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1032197" y="1356136"/>
            <a:ext cx="4854253" cy="4524315"/>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eaLnBrk="0" hangingPunct="0">
              <a:defRPr/>
            </a:pPr>
            <a:r>
              <a:rPr lang="ru-RU" b="0" dirty="0" smtClean="0">
                <a:solidFill>
                  <a:schemeClr val="tx1"/>
                </a:solidFill>
                <a:latin typeface="Times New Roman" pitchFamily="18" charset="0"/>
                <a:cs typeface="Times New Roman" pitchFamily="18" charset="0"/>
              </a:rPr>
              <a:t>Помповая инсулинотерапия впервые стала применяться в клинической практике более 30 лет назад, и в последние годы она стремительно внедряется благодаря новым технологиям, которые сделали этот очень эффективный метод инсулинотерапии довольно популярным. Вместе с тем многие врачи все еще недостаточно осведомлены о принципах и преимуществах такого лечения, и данное руководство направлено на восполнение этого пробела. Книга содержит описание различных помп, методику установки помпы и работы с ней, подбор базального и болюсного режимов инсулинотерапии в зависимости от питания, образа жизни и физической активности пациента. </a:t>
            </a:r>
          </a:p>
        </p:txBody>
      </p:sp>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4100" name="Picture 4" descr="https://medknigaservis.ru/wp-content/uploads/2019/01/NF0013057.files_.jpg"/>
          <p:cNvPicPr>
            <a:picLocks noChangeAspect="1" noChangeArrowheads="1"/>
          </p:cNvPicPr>
          <p:nvPr/>
        </p:nvPicPr>
        <p:blipFill>
          <a:blip r:embed="rId2"/>
          <a:srcRect/>
          <a:stretch>
            <a:fillRect/>
          </a:stretch>
        </p:blipFill>
        <p:spPr bwMode="auto">
          <a:xfrm>
            <a:off x="6150377" y="1676400"/>
            <a:ext cx="2730053" cy="387667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30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51722" y="142852"/>
            <a:ext cx="8049434"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Сахарный диабет и репродуктивная система женщины: руководство для врачей / под ред. Э. К. Айламазяна.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Москва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ГЭОТАР - Медиа, 2017. – 432 с.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978-5-9704-4325-5</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1298897" y="1260886"/>
            <a:ext cx="4692327" cy="4801314"/>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eaLnBrk="0" hangingPunct="0">
              <a:defRPr/>
            </a:pPr>
            <a:r>
              <a:rPr lang="ru-RU" b="0" dirty="0" smtClean="0">
                <a:solidFill>
                  <a:schemeClr val="tx1"/>
                </a:solidFill>
                <a:latin typeface="Times New Roman" pitchFamily="18" charset="0"/>
                <a:cs typeface="Times New Roman" pitchFamily="18" charset="0"/>
              </a:rPr>
              <a:t>В руководстве изложены современные представления об этиологии, патогенезе, клинических проявлениях, диагностике и лечении различных типов сахарного диабета. Рассмотрены проблемы влияния беременности на течение диабета, влияние диабета на протекание и исход беременности, развитие плода и состояние новорожденного.</a:t>
            </a:r>
          </a:p>
          <a:p>
            <a:pPr indent="180975" algn="just" eaLnBrk="0" hangingPunct="0">
              <a:defRPr/>
            </a:pPr>
            <a:r>
              <a:rPr lang="ru-RU" b="0" dirty="0" smtClean="0">
                <a:solidFill>
                  <a:schemeClr val="tx1"/>
                </a:solidFill>
                <a:latin typeface="Times New Roman" pitchFamily="18" charset="0"/>
                <a:cs typeface="Times New Roman" pitchFamily="18" charset="0"/>
              </a:rPr>
              <a:t> Проанализированы вопросы регуляции фертильности у женщин с сахарным диабетом, включающие преодоление бесплодия, контрацепцию и подготовку к предстоящей беременности.</a:t>
            </a:r>
          </a:p>
          <a:p>
            <a:pPr indent="180975" algn="just" eaLnBrk="0" hangingPunct="0">
              <a:defRPr/>
            </a:pPr>
            <a:r>
              <a:rPr lang="ru-RU" b="0" dirty="0" smtClean="0">
                <a:solidFill>
                  <a:schemeClr val="tx1"/>
                </a:solidFill>
                <a:latin typeface="Times New Roman" pitchFamily="18" charset="0"/>
                <a:cs typeface="Times New Roman" pitchFamily="18" charset="0"/>
              </a:rPr>
              <a:t>Издание предназначено врачам акушерам-гинекологам, эндокринологам, терапевтам, педиатрам, научным работникам и студентам медицинских вузов.</a:t>
            </a:r>
          </a:p>
        </p:txBody>
      </p:sp>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3074" name="Picture 2" descr="https://for-kidsandmum.ru/images/1020036937.jpg"/>
          <p:cNvPicPr>
            <a:picLocks noChangeAspect="1" noChangeArrowheads="1"/>
          </p:cNvPicPr>
          <p:nvPr/>
        </p:nvPicPr>
        <p:blipFill>
          <a:blip r:embed="rId2"/>
          <a:srcRect/>
          <a:stretch>
            <a:fillRect/>
          </a:stretch>
        </p:blipFill>
        <p:spPr bwMode="auto">
          <a:xfrm>
            <a:off x="6238875" y="1512551"/>
            <a:ext cx="2635314" cy="399289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30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51722" y="142852"/>
            <a:ext cx="8049434"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354013" algn="just" eaLnBrk="0" hangingPunct="0">
              <a:defRPr/>
            </a:pP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Брэнд</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Миллер</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Д. Большая энциклопедия диабетика / Д. </a:t>
            </a:r>
            <a:r>
              <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rPr>
              <a:t>Брэнд</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–Миллер;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перевод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с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английского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Л. Остроумовой.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Москва :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АСТ, 2016. – 256 с. </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a:t>
            </a:r>
            <a:r>
              <a:rPr lang="en-US" dirty="0" smtClean="0">
                <a:ln>
                  <a:solidFill>
                    <a:srgbClr val="7030A0"/>
                  </a:solidFill>
                </a:ln>
                <a:solidFill>
                  <a:srgbClr val="7030A0"/>
                </a:solidFill>
                <a:latin typeface="Times New Roman" pitchFamily="18" charset="0"/>
                <a:ea typeface="Times New Roman" pitchFamily="18" charset="0"/>
                <a:cs typeface="Times New Roman" pitchFamily="18" charset="0"/>
              </a:rPr>
              <a:t>ISBN 978-5-17-094586-3</a:t>
            </a:r>
            <a:r>
              <a:rPr lang="ru-RU" dirty="0" smtClean="0">
                <a:ln>
                  <a:solidFill>
                    <a:srgbClr val="7030A0"/>
                  </a:solidFill>
                </a:ln>
                <a:solidFill>
                  <a:srgbClr val="7030A0"/>
                </a:solidFill>
                <a:latin typeface="Times New Roman" pitchFamily="18" charset="0"/>
                <a:ea typeface="Times New Roman" pitchFamily="18" charset="0"/>
                <a:cs typeface="Times New Roman" pitchFamily="18" charset="0"/>
              </a:rPr>
              <a:t>. – Текст : непосредственный.</a:t>
            </a:r>
            <a:endParaRPr lang="ru-RU" dirty="0" err="1"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1181101" y="1137061"/>
            <a:ext cx="5057774" cy="4524315"/>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indent="180975" algn="just" eaLnBrk="0" hangingPunct="0">
              <a:defRPr/>
            </a:pPr>
            <a:r>
              <a:rPr lang="ru-RU" b="0" dirty="0" smtClean="0">
                <a:solidFill>
                  <a:schemeClr val="tx1"/>
                </a:solidFill>
                <a:latin typeface="Times New Roman" pitchFamily="18" charset="0"/>
                <a:cs typeface="Times New Roman" pitchFamily="18" charset="0"/>
              </a:rPr>
              <a:t>Энциклопедия диабетика – ваш персональный гид, который поможет справиться с диабетом или </a:t>
            </a:r>
            <a:r>
              <a:rPr lang="ru-RU" b="0" dirty="0" err="1" smtClean="0">
                <a:solidFill>
                  <a:schemeClr val="tx1"/>
                </a:solidFill>
                <a:latin typeface="Times New Roman" pitchFamily="18" charset="0"/>
                <a:cs typeface="Times New Roman" pitchFamily="18" charset="0"/>
              </a:rPr>
              <a:t>предиабетом</a:t>
            </a:r>
            <a:r>
              <a:rPr lang="ru-RU" b="0" dirty="0" smtClean="0">
                <a:solidFill>
                  <a:schemeClr val="tx1"/>
                </a:solidFill>
                <a:latin typeface="Times New Roman" pitchFamily="18" charset="0"/>
                <a:cs typeface="Times New Roman" pitchFamily="18" charset="0"/>
              </a:rPr>
              <a:t>. Диеты и основные принципы образа жизни, изложенные в книге, разработаны высококвалифицированной командой специалистов во главе с всемирно известным профессором Дженни Бренд-Миллер. </a:t>
            </a:r>
          </a:p>
          <a:p>
            <a:pPr indent="180975" algn="just" eaLnBrk="0" hangingPunct="0">
              <a:defRPr/>
            </a:pPr>
            <a:r>
              <a:rPr lang="ru-RU" b="0" dirty="0" smtClean="0">
                <a:solidFill>
                  <a:schemeClr val="tx1"/>
                </a:solidFill>
                <a:latin typeface="Times New Roman" pitchFamily="18" charset="0"/>
                <a:cs typeface="Times New Roman" pitchFamily="18" charset="0"/>
              </a:rPr>
              <a:t>Книга основана на опыте тех людей, которые живут полноценной жизнью, несмотря на диабет. Она избавит вас от сложных и путанных рекомендаций врачей, простои понятно расскажет о заболевании, с помощью правил питания поможет сократить риск развития диабета и поддерживать нормальный уровень сахара в крови. Кроме того, книга будет полезна не только вам, но и всей вашей семье!</a:t>
            </a:r>
          </a:p>
        </p:txBody>
      </p:sp>
      <p:sp>
        <p:nvSpPr>
          <p:cNvPr id="6" name="Прямоугольник 5"/>
          <p:cNvSpPr/>
          <p:nvPr/>
        </p:nvSpPr>
        <p:spPr>
          <a:xfrm>
            <a:off x="0" y="6027003"/>
            <a:ext cx="91440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КНИГАМИ ВЫ МОЖЕТЕ ОЗНАКОМИТЬСЯ</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  ЦГПБ ИМЕНИ А. П. ЧЕХОВА</a:t>
            </a:r>
          </a:p>
          <a:p>
            <a:pPr lvl="0" algn="ctr">
              <a:defRPr/>
            </a:pPr>
            <a:r>
              <a:rPr lang="ru-RU" sz="1600" b="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 УЛ. ГРЕЧЕСКАЯ, 105, КОМ. 208 (2 ЭТАЖ), ТЕЛ.: 340-318</a:t>
            </a:r>
            <a:endParaRPr lang="en-US" sz="1600" b="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pic>
        <p:nvPicPr>
          <p:cNvPr id="2050" name="Picture 2" descr="ÐÑÐ¿Ð¸ÑÑ ÐÑÑÐ½Ð´-ÐÐ¸Ð»Ð»ÐµÑ ÐÐ¶ÐµÐ½Ð½Ð¸ Â«ÐÐ¾Ð»ÑÑÐ°Ñ ÑÐ½ÑÐ¸ÐºÐ»Ð¾Ð¿ÐµÐ´Ð¸Ñ Ð´Ð¸Ð°Ð±ÐµÑÐ¸ÐºÐ°Â»"/>
          <p:cNvPicPr>
            <a:picLocks noChangeAspect="1" noChangeArrowheads="1"/>
          </p:cNvPicPr>
          <p:nvPr/>
        </p:nvPicPr>
        <p:blipFill>
          <a:blip r:embed="rId2"/>
          <a:srcRect/>
          <a:stretch>
            <a:fillRect/>
          </a:stretch>
        </p:blipFill>
        <p:spPr bwMode="auto">
          <a:xfrm>
            <a:off x="6341834" y="1685925"/>
            <a:ext cx="2652941" cy="34099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30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214282" y="1285859"/>
            <a:ext cx="8786874" cy="3976605"/>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ru-RU" sz="2800" dirty="0" smtClean="0">
                <a:ln>
                  <a:solidFill>
                    <a:srgbClr val="7030A0"/>
                  </a:solidFill>
                </a:ln>
                <a:solidFill>
                  <a:srgbClr val="7030A0"/>
                </a:solidFill>
                <a:latin typeface="Times New Roman" pitchFamily="18" charset="0"/>
                <a:ea typeface="Times New Roman" pitchFamily="18" charset="0"/>
                <a:cs typeface="Times New Roman" pitchFamily="18" charset="0"/>
              </a:rPr>
              <a:t>С ЭТИМИ И ДРУГИМИ КНИГАМИ ВЫ МОЖЕТЕ ОЗНАКОМИТЬСЯ</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ru-RU" sz="280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a:p>
            <a:pPr lvl="0" algn="ctr">
              <a:defRPr/>
            </a:pPr>
            <a:r>
              <a:rPr lang="ru-RU" sz="2800" dirty="0" smtClean="0">
                <a:ln>
                  <a:solidFill>
                    <a:srgbClr val="7030A0"/>
                  </a:solidFill>
                </a:ln>
                <a:solidFill>
                  <a:srgbClr val="7030A0"/>
                </a:solidFill>
                <a:latin typeface="Times New Roman" pitchFamily="18" charset="0"/>
                <a:ea typeface="Times New Roman" pitchFamily="18" charset="0"/>
                <a:cs typeface="Times New Roman" pitchFamily="18" charset="0"/>
              </a:rPr>
              <a:t> В  ЦЕНТРЕ  ЕСТЕСТВОЗНАНИЯ И МЕДИЦИНЫ</a:t>
            </a:r>
            <a:br>
              <a:rPr lang="ru-RU" sz="2800" dirty="0" smtClean="0">
                <a:ln>
                  <a:solidFill>
                    <a:srgbClr val="7030A0"/>
                  </a:solidFill>
                </a:ln>
                <a:solidFill>
                  <a:srgbClr val="7030A0"/>
                </a:solidFill>
                <a:latin typeface="Times New Roman" pitchFamily="18" charset="0"/>
                <a:ea typeface="Times New Roman" pitchFamily="18" charset="0"/>
                <a:cs typeface="Times New Roman" pitchFamily="18" charset="0"/>
              </a:rPr>
            </a:br>
            <a:endParaRPr lang="ru-RU" sz="280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ru-RU" sz="2800" dirty="0" smtClean="0">
                <a:ln>
                  <a:solidFill>
                    <a:srgbClr val="7030A0"/>
                  </a:solidFill>
                </a:ln>
                <a:solidFill>
                  <a:srgbClr val="7030A0"/>
                </a:solidFill>
                <a:latin typeface="Times New Roman" pitchFamily="18" charset="0"/>
                <a:ea typeface="Times New Roman" pitchFamily="18" charset="0"/>
                <a:cs typeface="Times New Roman" pitchFamily="18" charset="0"/>
              </a:rPr>
              <a:t> ЦГПБ ИМЕНИ А. П. ЧЕХОВА</a:t>
            </a:r>
          </a:p>
          <a:p>
            <a:pPr marL="0" marR="0" lvl="0" indent="0" algn="ctr" defTabSz="914400" rtl="0" eaLnBrk="1" fontAlgn="base" latinLnBrk="0" hangingPunct="1">
              <a:lnSpc>
                <a:spcPct val="100000"/>
              </a:lnSpc>
              <a:spcBef>
                <a:spcPct val="0"/>
              </a:spcBef>
              <a:spcAft>
                <a:spcPct val="0"/>
              </a:spcAft>
              <a:buClrTx/>
              <a:buSzTx/>
              <a:buFontTx/>
              <a:buNone/>
              <a:tabLst/>
              <a:defRPr/>
            </a:pPr>
            <a:r>
              <a:rPr lang="ru-RU" sz="2800" dirty="0" smtClean="0">
                <a:ln>
                  <a:solidFill>
                    <a:srgbClr val="7030A0"/>
                  </a:solidFill>
                </a:ln>
                <a:solidFill>
                  <a:srgbClr val="7030A0"/>
                </a:solidFill>
                <a:latin typeface="Times New Roman" pitchFamily="18" charset="0"/>
                <a:ea typeface="Times New Roman" pitchFamily="18" charset="0"/>
                <a:cs typeface="Times New Roman" pitchFamily="18" charset="0"/>
              </a:rPr>
              <a:t>ПО АДРЕСУ:</a:t>
            </a:r>
            <a:br>
              <a:rPr lang="ru-RU" sz="2800" dirty="0" smtClean="0">
                <a:ln>
                  <a:solidFill>
                    <a:srgbClr val="7030A0"/>
                  </a:solidFill>
                </a:ln>
                <a:solidFill>
                  <a:srgbClr val="7030A0"/>
                </a:solidFill>
                <a:latin typeface="Times New Roman" pitchFamily="18" charset="0"/>
                <a:ea typeface="Times New Roman" pitchFamily="18" charset="0"/>
                <a:cs typeface="Times New Roman" pitchFamily="18" charset="0"/>
              </a:rPr>
            </a:br>
            <a:r>
              <a:rPr lang="ru-RU" sz="2800" dirty="0" smtClean="0">
                <a:ln>
                  <a:solidFill>
                    <a:srgbClr val="7030A0"/>
                  </a:solidFill>
                </a:ln>
                <a:solidFill>
                  <a:srgbClr val="7030A0"/>
                </a:solidFill>
                <a:latin typeface="Times New Roman" pitchFamily="18" charset="0"/>
                <a:ea typeface="Times New Roman" pitchFamily="18" charset="0"/>
                <a:cs typeface="Times New Roman" pitchFamily="18" charset="0"/>
              </a:rPr>
              <a:t>УЛ. ГРЕЧЕСКАЯ, 105, КОМ. 208 (2 ЭТАЖ), ТЕЛ.: 340-318</a:t>
            </a:r>
            <a:endParaRPr lang="en-US" sz="2800" dirty="0" smtClean="0">
              <a:ln>
                <a:solidFill>
                  <a:srgbClr val="7030A0"/>
                </a:solidFill>
              </a:ln>
              <a:solidFill>
                <a:srgbClr val="7030A0"/>
              </a:solidFill>
              <a:latin typeface="Times New Roman" pitchFamily="18" charset="0"/>
              <a:ea typeface="Times New Roman" pitchFamily="18" charset="0"/>
              <a:cs typeface="Times New Roman" pitchFamily="18" charset="0"/>
            </a:endParaRPr>
          </a:p>
        </p:txBody>
      </p:sp>
    </p:spTree>
  </p:cSld>
  <p:clrMapOvr>
    <a:masterClrMapping/>
  </p:clrMapOvr>
  <p:transition spd="med" advClick="0" advTm="3000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TM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TM_Text"/>
</p:tagLst>
</file>

<file path=ppt/tags/tag5.xml><?xml version="1.0" encoding="utf-8"?>
<p:tagLst xmlns:a="http://schemas.openxmlformats.org/drawingml/2006/main" xmlns:r="http://schemas.openxmlformats.org/officeDocument/2006/relationships" xmlns:p="http://schemas.openxmlformats.org/presentationml/2006/main">
  <p:tag name="RNRSTYLE" val="Indezine_SM2_Title"/>
</p:tagLst>
</file>

<file path=ppt/tags/tag6.xml><?xml version="1.0" encoding="utf-8"?>
<p:tagLst xmlns:a="http://schemas.openxmlformats.org/drawingml/2006/main" xmlns:r="http://schemas.openxmlformats.org/officeDocument/2006/relationships" xmlns:p="http://schemas.openxmlformats.org/presentationml/2006/main">
  <p:tag name="RNRSTYLE" val="Indezine_SM2_Text"/>
</p:tagLst>
</file>

<file path=ppt/tags/tag7.xml><?xml version="1.0" encoding="utf-8"?>
<p:tagLst xmlns:a="http://schemas.openxmlformats.org/drawingml/2006/main" xmlns:r="http://schemas.openxmlformats.org/officeDocument/2006/relationships" xmlns:p="http://schemas.openxmlformats.org/presentationml/2006/main">
  <p:tag name="RNRSTYLE" val="Indezine_TM2_Title"/>
</p:tagLst>
</file>

<file path=ppt/tags/tag8.xml><?xml version="1.0" encoding="utf-8"?>
<p:tagLst xmlns:a="http://schemas.openxmlformats.org/drawingml/2006/main" xmlns:r="http://schemas.openxmlformats.org/officeDocument/2006/relationships" xmlns:p="http://schemas.openxmlformats.org/presentationml/2006/main">
  <p:tag name="RNRSTYLE" val="Indezine_TM2_Text"/>
</p:tagLst>
</file>

<file path=ppt/theme/theme1.xml><?xml version="1.0" encoding="utf-8"?>
<a:theme xmlns:a="http://schemas.openxmlformats.org/drawingml/2006/main" name="Diabetes">
  <a:themeElements>
    <a:clrScheme name="Тема Office 2">
      <a:dk1>
        <a:srgbClr val="000000"/>
      </a:dk1>
      <a:lt1>
        <a:srgbClr val="FFCCFF"/>
      </a:lt1>
      <a:dk2>
        <a:srgbClr val="000000"/>
      </a:dk2>
      <a:lt2>
        <a:srgbClr val="CCCCCC"/>
      </a:lt2>
      <a:accent1>
        <a:srgbClr val="99364E"/>
      </a:accent1>
      <a:accent2>
        <a:srgbClr val="5A3699"/>
      </a:accent2>
      <a:accent3>
        <a:srgbClr val="FFE2FF"/>
      </a:accent3>
      <a:accent4>
        <a:srgbClr val="000000"/>
      </a:accent4>
      <a:accent5>
        <a:srgbClr val="CAAEB2"/>
      </a:accent5>
      <a:accent6>
        <a:srgbClr val="51308A"/>
      </a:accent6>
      <a:hlink>
        <a:srgbClr val="6E216E"/>
      </a:hlink>
      <a:folHlink>
        <a:srgbClr val="2D3C80"/>
      </a:folHlink>
    </a:clrScheme>
    <a:fontScheme name="Тема Office">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Тема Office 1">
        <a:dk1>
          <a:srgbClr val="000000"/>
        </a:dk1>
        <a:lt1>
          <a:srgbClr val="FFCCFF"/>
        </a:lt1>
        <a:dk2>
          <a:srgbClr val="000000"/>
        </a:dk2>
        <a:lt2>
          <a:srgbClr val="CCCCCC"/>
        </a:lt2>
        <a:accent1>
          <a:srgbClr val="992E99"/>
        </a:accent1>
        <a:accent2>
          <a:srgbClr val="852E85"/>
        </a:accent2>
        <a:accent3>
          <a:srgbClr val="FFE2FF"/>
        </a:accent3>
        <a:accent4>
          <a:srgbClr val="000000"/>
        </a:accent4>
        <a:accent5>
          <a:srgbClr val="CAADCA"/>
        </a:accent5>
        <a:accent6>
          <a:srgbClr val="782978"/>
        </a:accent6>
        <a:hlink>
          <a:srgbClr val="732273"/>
        </a:hlink>
        <a:folHlink>
          <a:srgbClr val="662466"/>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CCFF"/>
        </a:lt1>
        <a:dk2>
          <a:srgbClr val="000000"/>
        </a:dk2>
        <a:lt2>
          <a:srgbClr val="CCCCCC"/>
        </a:lt2>
        <a:accent1>
          <a:srgbClr val="99364E"/>
        </a:accent1>
        <a:accent2>
          <a:srgbClr val="5A3699"/>
        </a:accent2>
        <a:accent3>
          <a:srgbClr val="FFE2FF"/>
        </a:accent3>
        <a:accent4>
          <a:srgbClr val="000000"/>
        </a:accent4>
        <a:accent5>
          <a:srgbClr val="CAAEB2"/>
        </a:accent5>
        <a:accent6>
          <a:srgbClr val="51308A"/>
        </a:accent6>
        <a:hlink>
          <a:srgbClr val="6E216E"/>
        </a:hlink>
        <a:folHlink>
          <a:srgbClr val="2D3C80"/>
        </a:folHlink>
      </a:clrScheme>
      <a:clrMap bg1="lt1" tx1="dk1" bg2="lt2" tx2="dk2" accent1="accent1" accent2="accent2" accent3="accent3" accent4="accent4" accent5="accent5" accent6="accent6" hlink="hlink" folHlink="folHlink"/>
    </a:extraClrScheme>
    <a:extraClrScheme>
      <a:clrScheme name="Тема Office 3">
        <a:dk1>
          <a:srgbClr val="000000"/>
        </a:dk1>
        <a:lt1>
          <a:srgbClr val="FFCCFF"/>
        </a:lt1>
        <a:dk2>
          <a:srgbClr val="000000"/>
        </a:dk2>
        <a:lt2>
          <a:srgbClr val="CCCCCC"/>
        </a:lt2>
        <a:accent1>
          <a:srgbClr val="468019"/>
        </a:accent1>
        <a:accent2>
          <a:srgbClr val="8C2A8C"/>
        </a:accent2>
        <a:accent3>
          <a:srgbClr val="FFE2FF"/>
        </a:accent3>
        <a:accent4>
          <a:srgbClr val="000000"/>
        </a:accent4>
        <a:accent5>
          <a:srgbClr val="B0C0AB"/>
        </a:accent5>
        <a:accent6>
          <a:srgbClr val="7E257E"/>
        </a:accent6>
        <a:hlink>
          <a:srgbClr val="5E571C"/>
        </a:hlink>
        <a:folHlink>
          <a:srgbClr val="005E4F"/>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CCFF"/>
        </a:lt1>
        <a:dk2>
          <a:srgbClr val="000000"/>
        </a:dk2>
        <a:lt2>
          <a:srgbClr val="CCCCCC"/>
        </a:lt2>
        <a:accent1>
          <a:srgbClr val="8C501C"/>
        </a:accent1>
        <a:accent2>
          <a:srgbClr val="5E6600"/>
        </a:accent2>
        <a:accent3>
          <a:srgbClr val="FFE2FF"/>
        </a:accent3>
        <a:accent4>
          <a:srgbClr val="000000"/>
        </a:accent4>
        <a:accent5>
          <a:srgbClr val="C5B3AB"/>
        </a:accent5>
        <a:accent6>
          <a:srgbClr val="545C00"/>
        </a:accent6>
        <a:hlink>
          <a:srgbClr val="004573"/>
        </a:hlink>
        <a:folHlink>
          <a:srgbClr val="732273"/>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CCCCCC"/>
        </a:lt2>
        <a:accent1>
          <a:srgbClr val="992E99"/>
        </a:accent1>
        <a:accent2>
          <a:srgbClr val="852E85"/>
        </a:accent2>
        <a:accent3>
          <a:srgbClr val="FFFFFF"/>
        </a:accent3>
        <a:accent4>
          <a:srgbClr val="000000"/>
        </a:accent4>
        <a:accent5>
          <a:srgbClr val="CAADCA"/>
        </a:accent5>
        <a:accent6>
          <a:srgbClr val="782978"/>
        </a:accent6>
        <a:hlink>
          <a:srgbClr val="732273"/>
        </a:hlink>
        <a:folHlink>
          <a:srgbClr val="662466"/>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CCCCCC"/>
        </a:lt2>
        <a:accent1>
          <a:srgbClr val="99364E"/>
        </a:accent1>
        <a:accent2>
          <a:srgbClr val="5A3699"/>
        </a:accent2>
        <a:accent3>
          <a:srgbClr val="FFFFFF"/>
        </a:accent3>
        <a:accent4>
          <a:srgbClr val="000000"/>
        </a:accent4>
        <a:accent5>
          <a:srgbClr val="CAAEB2"/>
        </a:accent5>
        <a:accent6>
          <a:srgbClr val="51308A"/>
        </a:accent6>
        <a:hlink>
          <a:srgbClr val="6E216E"/>
        </a:hlink>
        <a:folHlink>
          <a:srgbClr val="2D3C8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CCCCCC"/>
        </a:lt2>
        <a:accent1>
          <a:srgbClr val="468019"/>
        </a:accent1>
        <a:accent2>
          <a:srgbClr val="8C2A8C"/>
        </a:accent2>
        <a:accent3>
          <a:srgbClr val="FFFFFF"/>
        </a:accent3>
        <a:accent4>
          <a:srgbClr val="000000"/>
        </a:accent4>
        <a:accent5>
          <a:srgbClr val="B0C0AB"/>
        </a:accent5>
        <a:accent6>
          <a:srgbClr val="7E257E"/>
        </a:accent6>
        <a:hlink>
          <a:srgbClr val="5E571C"/>
        </a:hlink>
        <a:folHlink>
          <a:srgbClr val="005E4F"/>
        </a:folHlink>
      </a:clrScheme>
      <a:clrMap bg1="lt1" tx1="dk1" bg2="lt2" tx2="dk2" accent1="accent1" accent2="accent2" accent3="accent3" accent4="accent4" accent5="accent5" accent6="accent6" hlink="hlink" folHlink="folHlink"/>
    </a:extraClrScheme>
    <a:extraClrScheme>
      <a:clrScheme name="Тема Office 8">
        <a:dk1>
          <a:srgbClr val="000000"/>
        </a:dk1>
        <a:lt1>
          <a:srgbClr val="FFFFFF"/>
        </a:lt1>
        <a:dk2>
          <a:srgbClr val="000000"/>
        </a:dk2>
        <a:lt2>
          <a:srgbClr val="CCCCCC"/>
        </a:lt2>
        <a:accent1>
          <a:srgbClr val="8C501C"/>
        </a:accent1>
        <a:accent2>
          <a:srgbClr val="5E6600"/>
        </a:accent2>
        <a:accent3>
          <a:srgbClr val="FFFFFF"/>
        </a:accent3>
        <a:accent4>
          <a:srgbClr val="000000"/>
        </a:accent4>
        <a:accent5>
          <a:srgbClr val="C5B3AB"/>
        </a:accent5>
        <a:accent6>
          <a:srgbClr val="545C00"/>
        </a:accent6>
        <a:hlink>
          <a:srgbClr val="004573"/>
        </a:hlink>
        <a:folHlink>
          <a:srgbClr val="73227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2">
      <a:dk1>
        <a:srgbClr val="000000"/>
      </a:dk1>
      <a:lt1>
        <a:srgbClr val="FFCCFF"/>
      </a:lt1>
      <a:dk2>
        <a:srgbClr val="000000"/>
      </a:dk2>
      <a:lt2>
        <a:srgbClr val="CCCCCC"/>
      </a:lt2>
      <a:accent1>
        <a:srgbClr val="99364E"/>
      </a:accent1>
      <a:accent2>
        <a:srgbClr val="5A3699"/>
      </a:accent2>
      <a:accent3>
        <a:srgbClr val="FFE2FF"/>
      </a:accent3>
      <a:accent4>
        <a:srgbClr val="000000"/>
      </a:accent4>
      <a:accent5>
        <a:srgbClr val="CAAEB2"/>
      </a:accent5>
      <a:accent6>
        <a:srgbClr val="51308A"/>
      </a:accent6>
      <a:hlink>
        <a:srgbClr val="6E216E"/>
      </a:hlink>
      <a:folHlink>
        <a:srgbClr val="2D3C80"/>
      </a:folHlink>
    </a:clrScheme>
    <a:fontScheme name="1_Default Design">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Default Design 1">
        <a:dk1>
          <a:srgbClr val="000000"/>
        </a:dk1>
        <a:lt1>
          <a:srgbClr val="FFCCFF"/>
        </a:lt1>
        <a:dk2>
          <a:srgbClr val="000000"/>
        </a:dk2>
        <a:lt2>
          <a:srgbClr val="CCCCCC"/>
        </a:lt2>
        <a:accent1>
          <a:srgbClr val="992E99"/>
        </a:accent1>
        <a:accent2>
          <a:srgbClr val="852E85"/>
        </a:accent2>
        <a:accent3>
          <a:srgbClr val="FFE2FF"/>
        </a:accent3>
        <a:accent4>
          <a:srgbClr val="000000"/>
        </a:accent4>
        <a:accent5>
          <a:srgbClr val="CAADCA"/>
        </a:accent5>
        <a:accent6>
          <a:srgbClr val="782978"/>
        </a:accent6>
        <a:hlink>
          <a:srgbClr val="732273"/>
        </a:hlink>
        <a:folHlink>
          <a:srgbClr val="662466"/>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CCFF"/>
        </a:lt1>
        <a:dk2>
          <a:srgbClr val="000000"/>
        </a:dk2>
        <a:lt2>
          <a:srgbClr val="CCCCCC"/>
        </a:lt2>
        <a:accent1>
          <a:srgbClr val="99364E"/>
        </a:accent1>
        <a:accent2>
          <a:srgbClr val="5A3699"/>
        </a:accent2>
        <a:accent3>
          <a:srgbClr val="FFE2FF"/>
        </a:accent3>
        <a:accent4>
          <a:srgbClr val="000000"/>
        </a:accent4>
        <a:accent5>
          <a:srgbClr val="CAAEB2"/>
        </a:accent5>
        <a:accent6>
          <a:srgbClr val="51308A"/>
        </a:accent6>
        <a:hlink>
          <a:srgbClr val="6E216E"/>
        </a:hlink>
        <a:folHlink>
          <a:srgbClr val="2D3C8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CCFF"/>
        </a:lt1>
        <a:dk2>
          <a:srgbClr val="000000"/>
        </a:dk2>
        <a:lt2>
          <a:srgbClr val="CCCCCC"/>
        </a:lt2>
        <a:accent1>
          <a:srgbClr val="468019"/>
        </a:accent1>
        <a:accent2>
          <a:srgbClr val="8C2A8C"/>
        </a:accent2>
        <a:accent3>
          <a:srgbClr val="FFE2FF"/>
        </a:accent3>
        <a:accent4>
          <a:srgbClr val="000000"/>
        </a:accent4>
        <a:accent5>
          <a:srgbClr val="B0C0AB"/>
        </a:accent5>
        <a:accent6>
          <a:srgbClr val="7E257E"/>
        </a:accent6>
        <a:hlink>
          <a:srgbClr val="5E571C"/>
        </a:hlink>
        <a:folHlink>
          <a:srgbClr val="005E4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CCFF"/>
        </a:lt1>
        <a:dk2>
          <a:srgbClr val="000000"/>
        </a:dk2>
        <a:lt2>
          <a:srgbClr val="CCCCCC"/>
        </a:lt2>
        <a:accent1>
          <a:srgbClr val="8C501C"/>
        </a:accent1>
        <a:accent2>
          <a:srgbClr val="5E6600"/>
        </a:accent2>
        <a:accent3>
          <a:srgbClr val="FFE2FF"/>
        </a:accent3>
        <a:accent4>
          <a:srgbClr val="000000"/>
        </a:accent4>
        <a:accent5>
          <a:srgbClr val="C5B3AB"/>
        </a:accent5>
        <a:accent6>
          <a:srgbClr val="545C00"/>
        </a:accent6>
        <a:hlink>
          <a:srgbClr val="004573"/>
        </a:hlink>
        <a:folHlink>
          <a:srgbClr val="732273"/>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CCCCCC"/>
        </a:lt2>
        <a:accent1>
          <a:srgbClr val="992E99"/>
        </a:accent1>
        <a:accent2>
          <a:srgbClr val="852E85"/>
        </a:accent2>
        <a:accent3>
          <a:srgbClr val="FFFFFF"/>
        </a:accent3>
        <a:accent4>
          <a:srgbClr val="000000"/>
        </a:accent4>
        <a:accent5>
          <a:srgbClr val="CAADCA"/>
        </a:accent5>
        <a:accent6>
          <a:srgbClr val="782978"/>
        </a:accent6>
        <a:hlink>
          <a:srgbClr val="732273"/>
        </a:hlink>
        <a:folHlink>
          <a:srgbClr val="662466"/>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CCCCCC"/>
        </a:lt2>
        <a:accent1>
          <a:srgbClr val="99364E"/>
        </a:accent1>
        <a:accent2>
          <a:srgbClr val="5A3699"/>
        </a:accent2>
        <a:accent3>
          <a:srgbClr val="FFFFFF"/>
        </a:accent3>
        <a:accent4>
          <a:srgbClr val="000000"/>
        </a:accent4>
        <a:accent5>
          <a:srgbClr val="CAAEB2"/>
        </a:accent5>
        <a:accent6>
          <a:srgbClr val="51308A"/>
        </a:accent6>
        <a:hlink>
          <a:srgbClr val="6E216E"/>
        </a:hlink>
        <a:folHlink>
          <a:srgbClr val="2D3C8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CCCCCC"/>
        </a:lt2>
        <a:accent1>
          <a:srgbClr val="468019"/>
        </a:accent1>
        <a:accent2>
          <a:srgbClr val="8C2A8C"/>
        </a:accent2>
        <a:accent3>
          <a:srgbClr val="FFFFFF"/>
        </a:accent3>
        <a:accent4>
          <a:srgbClr val="000000"/>
        </a:accent4>
        <a:accent5>
          <a:srgbClr val="B0C0AB"/>
        </a:accent5>
        <a:accent6>
          <a:srgbClr val="7E257E"/>
        </a:accent6>
        <a:hlink>
          <a:srgbClr val="5E571C"/>
        </a:hlink>
        <a:folHlink>
          <a:srgbClr val="005E4F"/>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CCCCCC"/>
        </a:lt2>
        <a:accent1>
          <a:srgbClr val="8C501C"/>
        </a:accent1>
        <a:accent2>
          <a:srgbClr val="5E6600"/>
        </a:accent2>
        <a:accent3>
          <a:srgbClr val="FFFFFF"/>
        </a:accent3>
        <a:accent4>
          <a:srgbClr val="000000"/>
        </a:accent4>
        <a:accent5>
          <a:srgbClr val="C5B3AB"/>
        </a:accent5>
        <a:accent6>
          <a:srgbClr val="545C00"/>
        </a:accent6>
        <a:hlink>
          <a:srgbClr val="004573"/>
        </a:hlink>
        <a:folHlink>
          <a:srgbClr val="73227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Diabetes</Template>
  <TotalTime>351</TotalTime>
  <Words>3118</Words>
  <Application>Microsoft PowerPoint</Application>
  <PresentationFormat>Экран (4:3)</PresentationFormat>
  <Paragraphs>150</Paragraphs>
  <Slides>27</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27</vt:i4>
      </vt:variant>
    </vt:vector>
  </HeadingPairs>
  <TitlesOfParts>
    <vt:vector size="29" baseType="lpstr">
      <vt:lpstr>Diabetes</vt:lpstr>
      <vt:lpstr>1_Default Design</vt:lpstr>
      <vt:lpstr>ВСЕ О ДИАБЕТЕ</vt:lpstr>
      <vt:lpstr>Слайд 2</vt:lpstr>
      <vt:lpstr>14 ноября  Всемирный день борьбы с диабетом</vt:lpstr>
      <vt:lpstr>14 ноября  Всемирный день борьбы с диабетом</vt:lpstr>
      <vt:lpstr>14 ноября  Всемирный день борьбы с диабетом</vt:lpstr>
      <vt:lpstr>14 ноября  Всемирный день борьбы с диабетом</vt:lpstr>
      <vt:lpstr>14 ноября  Всемирный день борьбы с диабетом</vt:lpstr>
      <vt:lpstr>14 ноября  Всемирный день борьбы с диабетом</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АЛЛЕРГИЯ И ДИАБЕТ</dc:title>
  <dc:creator>makarova</dc:creator>
  <cp:lastModifiedBy>ismailova</cp:lastModifiedBy>
  <cp:revision>70</cp:revision>
  <dcterms:created xsi:type="dcterms:W3CDTF">2018-02-14T14:03:32Z</dcterms:created>
  <dcterms:modified xsi:type="dcterms:W3CDTF">2020-11-10T11:47:58Z</dcterms:modified>
</cp:coreProperties>
</file>