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55"/>
  </p:handout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6"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262"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42C7C62C-6075-426B-B9CE-B65FA7FF71B9}">
          <p14:sldIdLst>
            <p14:sldId id="256"/>
            <p14:sldId id="262"/>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0ED"/>
    <a:srgbClr val="E1DAD2"/>
    <a:srgbClr val="FEFEFE"/>
    <a:srgbClr val="C1C9CD"/>
    <a:srgbClr val="7C96A3"/>
    <a:srgbClr val="FFFFFF"/>
    <a:srgbClr val="003374"/>
    <a:srgbClr val="3A5896"/>
    <a:srgbClr val="385592"/>
    <a:srgbClr val="173A8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p:scale>
          <a:sx n="100" d="100"/>
          <a:sy n="100" d="100"/>
        </p:scale>
        <p:origin x="-1206" y="-276"/>
      </p:cViewPr>
      <p:guideLst>
        <p:guide orient="horz" pos="2160"/>
        <p:guide pos="2880"/>
      </p:guideLst>
    </p:cSldViewPr>
  </p:slideViewPr>
  <p:notesTextViewPr>
    <p:cViewPr>
      <p:scale>
        <a:sx n="1" d="1"/>
        <a:sy n="1" d="1"/>
      </p:scale>
      <p:origin x="0" y="0"/>
    </p:cViewPr>
  </p:notesTextViewPr>
  <p:notesViewPr>
    <p:cSldViewPr snapToGrid="0">
      <p:cViewPr varScale="1">
        <p:scale>
          <a:sx n="85" d="100"/>
          <a:sy n="85" d="100"/>
        </p:scale>
        <p:origin x="3804" y="102"/>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DD1C9-4BB6-422A-8F34-C157EA500BD9}" type="datetimeFigureOut">
              <a:rPr lang="en-US" smtClean="0"/>
              <a:pPr/>
              <a:t>1/18/2021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A997E4-EE34-411C-9FF1-22B934EF5337}" type="slidenum">
              <a:rPr lang="en-US" smtClean="0"/>
              <a:pPr/>
              <a:t>‹#›</a:t>
            </a:fld>
            <a:endParaRPr lang="en-US" dirty="0"/>
          </a:p>
        </p:txBody>
      </p:sp>
    </p:spTree>
    <p:extLst>
      <p:ext uri="{BB962C8B-B14F-4D97-AF65-F5344CB8AC3E}">
        <p14:creationId xmlns:p14="http://schemas.microsoft.com/office/powerpoint/2010/main" xmlns="" val="21274113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2750845649"/>
      </p:ext>
    </p:extLst>
  </p:cSld>
  <p:clrMapOvr>
    <a:masterClrMapping/>
  </p:clrMapOvr>
  <p:transition advClick="0" advTm="24000"/>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530094933"/>
      </p:ext>
    </p:extLst>
  </p:cSld>
  <p:clrMapOvr>
    <a:masterClrMapping/>
  </p:clrMapOvr>
  <p:transition advClick="0" advTm="24000"/>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2309467566"/>
      </p:ext>
    </p:extLst>
  </p:cSld>
  <p:clrMapOvr>
    <a:masterClrMapping/>
  </p:clrMapOvr>
  <p:transition advClick="0" advTm="24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2018750251"/>
      </p:ext>
    </p:extLst>
  </p:cSld>
  <p:clrMapOvr>
    <a:masterClrMapping/>
  </p:clrMapOvr>
  <p:transition advClick="0" advTm="24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2648137797"/>
      </p:ext>
    </p:extLst>
  </p:cSld>
  <p:clrMapOvr>
    <a:masterClrMapping/>
  </p:clrMapOvr>
  <p:transition advClick="0" advTm="24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2817867633"/>
      </p:ext>
    </p:extLst>
  </p:cSld>
  <p:clrMapOvr>
    <a:masterClrMapping/>
  </p:clrMapOvr>
  <p:transition advClick="0" advTm="24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1400246093"/>
      </p:ext>
    </p:extLst>
  </p:cSld>
  <p:clrMapOvr>
    <a:masterClrMapping/>
  </p:clrMapOvr>
  <p:transition advClick="0" advTm="24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3354897087"/>
      </p:ext>
    </p:extLst>
  </p:cSld>
  <p:clrMapOvr>
    <a:masterClrMapping/>
  </p:clrMapOvr>
  <p:transition advClick="0" advTm="24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2508639507"/>
      </p:ext>
    </p:extLst>
  </p:cSld>
  <p:clrMapOvr>
    <a:masterClrMapping/>
  </p:clrMapOvr>
  <p:transition advClick="0" advTm="24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712725447"/>
      </p:ext>
    </p:extLst>
  </p:cSld>
  <p:clrMapOvr>
    <a:masterClrMapping/>
  </p:clrMapOvr>
  <p:transition advClick="0" advTm="24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dirty="0"/>
          </a:p>
        </p:txBody>
      </p:sp>
    </p:spTree>
    <p:extLst>
      <p:ext uri="{BB962C8B-B14F-4D97-AF65-F5344CB8AC3E}">
        <p14:creationId xmlns:p14="http://schemas.microsoft.com/office/powerpoint/2010/main" xmlns="" val="3382581019"/>
      </p:ext>
    </p:extLst>
  </p:cSld>
  <p:clrMapOvr>
    <a:masterClrMapping/>
  </p:clrMapOvr>
  <p:transition advClick="0" advTm="24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5" name="Picture 24"/>
          <p:cNvPicPr>
            <a:picLocks noChangeAspect="1"/>
          </p:cNvPicPr>
          <p:nvPr userDrawn="1"/>
        </p:nvPicPr>
        <p:blipFill rotWithShape="1">
          <a:blip r:embed="rId13" cstate="print">
            <a:extLst>
              <a:ext uri="{28A0092B-C50C-407E-A947-70E740481C1C}">
                <a14:useLocalDpi xmlns:a14="http://schemas.microsoft.com/office/drawing/2010/main" xmlns="" val="0"/>
              </a:ext>
            </a:extLst>
          </a:blip>
          <a:srcRect t="43750" r="79688"/>
          <a:stretch/>
        </p:blipFill>
        <p:spPr>
          <a:xfrm>
            <a:off x="0" y="0"/>
            <a:ext cx="9144000" cy="6858000"/>
          </a:xfrm>
          <a:prstGeom prst="rect">
            <a:avLst/>
          </a:prstGeom>
        </p:spPr>
      </p:pic>
      <p:sp>
        <p:nvSpPr>
          <p:cNvPr id="3" name="Text Placeholder 2"/>
          <p:cNvSpPr>
            <a:spLocks noGrp="1"/>
          </p:cNvSpPr>
          <p:nvPr>
            <p:ph type="body" idx="1"/>
          </p:nvPr>
        </p:nvSpPr>
        <p:spPr>
          <a:xfrm>
            <a:off x="645459" y="1287254"/>
            <a:ext cx="7869890" cy="488970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D9794-A4CC-42D0-9A65-24C6B9EF4076}" type="datetimeFigureOut">
              <a:rPr lang="en-US" smtClean="0"/>
              <a:pPr/>
              <a:t>1/18/2021</a:t>
            </a:fld>
            <a:endParaRPr lang="en-US" dirty="0"/>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8DF1E-33BB-4377-9A26-35481BA06C7C}" type="slidenum">
              <a:rPr lang="en-US" smtClean="0"/>
              <a:pPr/>
              <a:t>‹#›</a:t>
            </a:fld>
            <a:endParaRPr lang="en-US" dirty="0"/>
          </a:p>
        </p:txBody>
      </p:sp>
      <p:sp>
        <p:nvSpPr>
          <p:cNvPr id="2" name="Title Placeholder 1"/>
          <p:cNvSpPr>
            <a:spLocks noGrp="1"/>
          </p:cNvSpPr>
          <p:nvPr>
            <p:ph type="title"/>
          </p:nvPr>
        </p:nvSpPr>
        <p:spPr>
          <a:xfrm>
            <a:off x="645459" y="163208"/>
            <a:ext cx="7869890" cy="998742"/>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Tree>
    <p:extLst>
      <p:ext uri="{BB962C8B-B14F-4D97-AF65-F5344CB8AC3E}">
        <p14:creationId xmlns:p14="http://schemas.microsoft.com/office/powerpoint/2010/main" xmlns="" val="1223321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Click="0" advTm="24000"/>
  <p:timing>
    <p:tnLst>
      <p:par>
        <p:cTn id="1" dur="indefinite" restart="never" nodeType="tmRoot"/>
      </p:par>
    </p:tnLst>
  </p:timing>
  <p:txStyles>
    <p:titleStyle>
      <a:lvl1pPr algn="l" defTabSz="914400" rtl="0" eaLnBrk="1" latinLnBrk="0" hangingPunct="1">
        <a:lnSpc>
          <a:spcPct val="90000"/>
        </a:lnSpc>
        <a:spcBef>
          <a:spcPct val="0"/>
        </a:spcBef>
        <a:buNone/>
        <a:defRPr sz="40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0ED"/>
        </a:solidFill>
        <a:effectLst/>
      </p:bgPr>
    </p:bg>
    <p:spTree>
      <p:nvGrpSpPr>
        <p:cNvPr id="1" name=""/>
        <p:cNvGrpSpPr/>
        <p:nvPr/>
      </p:nvGrpSpPr>
      <p:grpSpPr>
        <a:xfrm>
          <a:off x="0" y="0"/>
          <a:ext cx="0" cy="0"/>
          <a:chOff x="0" y="0"/>
          <a:chExt cx="0" cy="0"/>
        </a:xfrm>
      </p:grpSpPr>
      <p:sp>
        <p:nvSpPr>
          <p:cNvPr id="5" name="Прямоугольник 4"/>
          <p:cNvSpPr/>
          <p:nvPr/>
        </p:nvSpPr>
        <p:spPr>
          <a:xfrm>
            <a:off x="1195754" y="124168"/>
            <a:ext cx="6442594" cy="1015663"/>
          </a:xfrm>
          <a:prstGeom prst="rect">
            <a:avLst/>
          </a:prstGeom>
        </p:spPr>
        <p:txBody>
          <a:bodyPr wrap="square">
            <a:spAutoFit/>
          </a:bodyPr>
          <a:lstStyle/>
          <a:p>
            <a:pPr algn="ctr">
              <a:spcBef>
                <a:spcPct val="0"/>
              </a:spcBef>
              <a:defRPr/>
            </a:pPr>
            <a:r>
              <a:rPr lang="ru-RU" sz="1200" b="1" dirty="0" smtClean="0">
                <a:solidFill>
                  <a:schemeClr val="tx1">
                    <a:lumMod val="75000"/>
                    <a:lumOff val="25000"/>
                  </a:schemeClr>
                </a:solidFill>
                <a:latin typeface="Book Antiqua" pitchFamily="18" charset="0"/>
                <a:ea typeface="+mj-ea"/>
                <a:cs typeface="Times New Roman" pitchFamily="18" charset="0"/>
              </a:rPr>
              <a:t>Муниципальное бюджетное учреждение культуры</a:t>
            </a:r>
            <a:br>
              <a:rPr lang="ru-RU" sz="1200" b="1" dirty="0" smtClean="0">
                <a:solidFill>
                  <a:schemeClr val="tx1">
                    <a:lumMod val="75000"/>
                    <a:lumOff val="25000"/>
                  </a:schemeClr>
                </a:solidFill>
                <a:latin typeface="Book Antiqua" pitchFamily="18" charset="0"/>
                <a:ea typeface="+mj-ea"/>
                <a:cs typeface="Times New Roman" pitchFamily="18" charset="0"/>
              </a:rPr>
            </a:br>
            <a:r>
              <a:rPr lang="ru-RU" sz="1200" b="1" dirty="0" smtClean="0">
                <a:solidFill>
                  <a:schemeClr val="tx1">
                    <a:lumMod val="75000"/>
                    <a:lumOff val="25000"/>
                  </a:schemeClr>
                </a:solidFill>
                <a:latin typeface="Book Antiqua" pitchFamily="18" charset="0"/>
                <a:ea typeface="+mj-ea"/>
                <a:cs typeface="Times New Roman" pitchFamily="18" charset="0"/>
              </a:rPr>
              <a:t>Централизованная библиотечная система г.Таганрога</a:t>
            </a:r>
            <a:br>
              <a:rPr lang="ru-RU" sz="1200" b="1" dirty="0" smtClean="0">
                <a:solidFill>
                  <a:schemeClr val="tx1">
                    <a:lumMod val="75000"/>
                    <a:lumOff val="25000"/>
                  </a:schemeClr>
                </a:solidFill>
                <a:latin typeface="Book Antiqua" pitchFamily="18" charset="0"/>
                <a:ea typeface="+mj-ea"/>
                <a:cs typeface="Times New Roman" pitchFamily="18" charset="0"/>
              </a:rPr>
            </a:br>
            <a:r>
              <a:rPr lang="ru-RU" sz="1200" b="1" dirty="0" smtClean="0">
                <a:solidFill>
                  <a:schemeClr val="tx1">
                    <a:lumMod val="75000"/>
                    <a:lumOff val="25000"/>
                  </a:schemeClr>
                </a:solidFill>
                <a:latin typeface="Book Antiqua" pitchFamily="18" charset="0"/>
                <a:ea typeface="+mj-ea"/>
                <a:cs typeface="Times New Roman" pitchFamily="18" charset="0"/>
              </a:rPr>
              <a:t>Центральная городская публичная библиотека имени А.П.Чехова</a:t>
            </a:r>
            <a:br>
              <a:rPr lang="ru-RU" sz="1200" b="1" dirty="0" smtClean="0">
                <a:solidFill>
                  <a:schemeClr val="tx1">
                    <a:lumMod val="75000"/>
                    <a:lumOff val="25000"/>
                  </a:schemeClr>
                </a:solidFill>
                <a:latin typeface="Book Antiqua" pitchFamily="18" charset="0"/>
                <a:ea typeface="+mj-ea"/>
                <a:cs typeface="Times New Roman" pitchFamily="18" charset="0"/>
              </a:rPr>
            </a:br>
            <a:r>
              <a:rPr lang="ru-RU" sz="1200" b="1" dirty="0" smtClean="0">
                <a:solidFill>
                  <a:schemeClr val="tx1">
                    <a:lumMod val="75000"/>
                    <a:lumOff val="25000"/>
                  </a:schemeClr>
                </a:solidFill>
                <a:latin typeface="Book Antiqua" pitchFamily="18" charset="0"/>
                <a:ea typeface="+mj-ea"/>
                <a:cs typeface="Times New Roman" pitchFamily="18" charset="0"/>
              </a:rPr>
              <a:t/>
            </a:r>
            <a:br>
              <a:rPr lang="ru-RU" sz="1200" b="1" dirty="0" smtClean="0">
                <a:solidFill>
                  <a:schemeClr val="tx1">
                    <a:lumMod val="75000"/>
                    <a:lumOff val="25000"/>
                  </a:schemeClr>
                </a:solidFill>
                <a:latin typeface="Book Antiqua" pitchFamily="18" charset="0"/>
                <a:ea typeface="+mj-ea"/>
                <a:cs typeface="Times New Roman" pitchFamily="18" charset="0"/>
              </a:rPr>
            </a:br>
            <a:r>
              <a:rPr lang="ru-RU" sz="1200" b="1" dirty="0" smtClean="0">
                <a:solidFill>
                  <a:schemeClr val="tx1">
                    <a:lumMod val="75000"/>
                    <a:lumOff val="25000"/>
                  </a:schemeClr>
                </a:solidFill>
                <a:latin typeface="Book Antiqua" pitchFamily="18" charset="0"/>
                <a:ea typeface="+mj-ea"/>
                <a:cs typeface="Times New Roman" pitchFamily="18" charset="0"/>
              </a:rPr>
              <a:t> ОТДЕЛ «ЦЕНТР ЕСТЕСТВОЗНАНИЯ И  МЕДИЦИНЫ»</a:t>
            </a:r>
          </a:p>
        </p:txBody>
      </p:sp>
      <p:pic>
        <p:nvPicPr>
          <p:cNvPr id="1026" name="Picture 2" descr="C:\Users\ismailova\Desktop\healthcare2.jpg"/>
          <p:cNvPicPr>
            <a:picLocks noChangeAspect="1" noChangeArrowheads="1"/>
          </p:cNvPicPr>
          <p:nvPr/>
        </p:nvPicPr>
        <p:blipFill>
          <a:blip r:embed="rId2"/>
          <a:srcRect/>
          <a:stretch>
            <a:fillRect/>
          </a:stretch>
        </p:blipFill>
        <p:spPr bwMode="auto">
          <a:xfrm>
            <a:off x="0" y="1260544"/>
            <a:ext cx="9144000" cy="4284158"/>
          </a:xfrm>
          <a:prstGeom prst="rect">
            <a:avLst/>
          </a:prstGeom>
          <a:noFill/>
        </p:spPr>
      </p:pic>
      <p:sp>
        <p:nvSpPr>
          <p:cNvPr id="7" name="Прямоугольник 6"/>
          <p:cNvSpPr/>
          <p:nvPr/>
        </p:nvSpPr>
        <p:spPr>
          <a:xfrm>
            <a:off x="-387595" y="1418102"/>
            <a:ext cx="8493369" cy="1938992"/>
          </a:xfrm>
          <a:prstGeom prst="rect">
            <a:avLst/>
          </a:prstGeom>
        </p:spPr>
        <p:txBody>
          <a:bodyPr wrap="square">
            <a:spAutoFit/>
          </a:bodyPr>
          <a:lstStyle/>
          <a:p>
            <a:pPr algn="ctr">
              <a:spcBef>
                <a:spcPct val="0"/>
              </a:spcBef>
              <a:defRPr/>
            </a:pPr>
            <a:r>
              <a:rPr lang="ru-RU" sz="4000" b="1"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cs typeface="Times New Roman" pitchFamily="18" charset="0"/>
              </a:rPr>
              <a:t>Книги </a:t>
            </a:r>
          </a:p>
          <a:p>
            <a:pPr algn="ctr">
              <a:spcBef>
                <a:spcPct val="0"/>
              </a:spcBef>
              <a:defRPr/>
            </a:pPr>
            <a:r>
              <a:rPr lang="ru-RU" sz="4000" b="1"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cs typeface="Times New Roman" pitchFamily="18" charset="0"/>
              </a:rPr>
              <a:t>Издательской группы </a:t>
            </a:r>
          </a:p>
          <a:p>
            <a:pPr algn="ctr">
              <a:spcBef>
                <a:spcPct val="0"/>
              </a:spcBef>
              <a:defRPr/>
            </a:pPr>
            <a:r>
              <a:rPr lang="ru-RU" sz="4000" b="1"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cs typeface="Times New Roman" pitchFamily="18" charset="0"/>
              </a:rPr>
              <a:t>«ГЭОТАР-Медиа»</a:t>
            </a:r>
          </a:p>
        </p:txBody>
      </p:sp>
      <p:sp>
        <p:nvSpPr>
          <p:cNvPr id="8" name="Прямоугольник 7"/>
          <p:cNvSpPr/>
          <p:nvPr/>
        </p:nvSpPr>
        <p:spPr>
          <a:xfrm>
            <a:off x="486876" y="5124828"/>
            <a:ext cx="3888162" cy="369332"/>
          </a:xfrm>
          <a:prstGeom prst="rect">
            <a:avLst/>
          </a:prstGeom>
          <a:scene3d>
            <a:camera prst="orthographicFront"/>
            <a:lightRig rig="threePt" dir="t"/>
          </a:scene3d>
          <a:sp3d>
            <a:bevelT prst="angle"/>
          </a:sp3d>
        </p:spPr>
        <p:txBody>
          <a:bodyPr wrap="square">
            <a:spAutoFit/>
          </a:bodyPr>
          <a:lstStyle/>
          <a:p>
            <a:pPr algn="ctr"/>
            <a:r>
              <a:rPr lang="ru-RU" b="1"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cs typeface="Times New Roman" pitchFamily="18" charset="0"/>
              </a:rPr>
              <a:t>ЭЛЕКТРОННАЯ   ВЫСТАВКА</a:t>
            </a:r>
            <a:endParaRPr lang="ru-RU" b="1"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cs typeface="Times New Roman" pitchFamily="18" charset="0"/>
            </a:endParaRPr>
          </a:p>
        </p:txBody>
      </p:sp>
      <p:sp>
        <p:nvSpPr>
          <p:cNvPr id="9" name="TextBox 8"/>
          <p:cNvSpPr txBox="1"/>
          <p:nvPr/>
        </p:nvSpPr>
        <p:spPr>
          <a:xfrm>
            <a:off x="3929058" y="6424633"/>
            <a:ext cx="1365375" cy="307777"/>
          </a:xfrm>
          <a:prstGeom prst="rect">
            <a:avLst/>
          </a:prstGeom>
          <a:noFill/>
        </p:spPr>
        <p:txBody>
          <a:bodyPr wrap="none" rtlCol="0">
            <a:spAutoFit/>
          </a:bodyPr>
          <a:lstStyle/>
          <a:p>
            <a:pPr algn="ctr"/>
            <a:r>
              <a:rPr lang="ru-RU" sz="1400" b="1" dirty="0" smtClean="0">
                <a:solidFill>
                  <a:schemeClr val="tx1">
                    <a:lumMod val="75000"/>
                    <a:lumOff val="25000"/>
                  </a:schemeClr>
                </a:solidFill>
                <a:latin typeface="Times New Roman" pitchFamily="18" charset="0"/>
                <a:cs typeface="Times New Roman" pitchFamily="18" charset="0"/>
              </a:rPr>
              <a:t>Таганрог, 2021</a:t>
            </a:r>
            <a:endParaRPr lang="ru-RU" sz="1400" b="1" dirty="0">
              <a:solidFill>
                <a:schemeClr val="tx1">
                  <a:lumMod val="75000"/>
                  <a:lumOff val="25000"/>
                </a:schemeClr>
              </a:solidFill>
              <a:latin typeface="Times New Roman" pitchFamily="18" charset="0"/>
              <a:cs typeface="Times New Roman" pitchFamily="18" charset="0"/>
            </a:endParaRPr>
          </a:p>
        </p:txBody>
      </p:sp>
      <p:pic>
        <p:nvPicPr>
          <p:cNvPr id="10" name="Picture 2" descr="C:\Users\ismailova\Desktop\logo-geotar-media-e1543317319990.png"/>
          <p:cNvPicPr>
            <a:picLocks noChangeAspect="1" noChangeArrowheads="1"/>
          </p:cNvPicPr>
          <p:nvPr/>
        </p:nvPicPr>
        <p:blipFill>
          <a:blip r:embed="rId3" cstate="print">
            <a:grayscl/>
          </a:blip>
          <a:srcRect l="3270" r="73024"/>
          <a:stretch>
            <a:fillRect/>
          </a:stretch>
        </p:blipFill>
        <p:spPr bwMode="auto">
          <a:xfrm>
            <a:off x="292687" y="2105025"/>
            <a:ext cx="650288" cy="661874"/>
          </a:xfrm>
          <a:prstGeom prst="rect">
            <a:avLst/>
          </a:prstGeom>
          <a:noFill/>
        </p:spPr>
      </p:pic>
      <p:sp>
        <p:nvSpPr>
          <p:cNvPr id="11" name="Прямоугольник 10"/>
          <p:cNvSpPr/>
          <p:nvPr/>
        </p:nvSpPr>
        <p:spPr>
          <a:xfrm>
            <a:off x="2624121" y="5653106"/>
            <a:ext cx="3967179" cy="707886"/>
          </a:xfrm>
          <a:prstGeom prst="rect">
            <a:avLst/>
          </a:prstGeom>
        </p:spPr>
        <p:txBody>
          <a:bodyPr wrap="square">
            <a:spAutoFit/>
          </a:bodyPr>
          <a:lstStyle/>
          <a:p>
            <a:pPr algn="ctr"/>
            <a:r>
              <a:rPr lang="ru-RU" sz="2000" b="1" dirty="0" smtClean="0">
                <a:solidFill>
                  <a:schemeClr val="bg2">
                    <a:lumMod val="25000"/>
                  </a:schemeClr>
                </a:solidFill>
                <a:latin typeface="Bookman Old Style" pitchFamily="18" charset="0"/>
              </a:rPr>
              <a:t>11 февраля </a:t>
            </a:r>
            <a:br>
              <a:rPr lang="ru-RU" sz="2000" b="1" dirty="0" smtClean="0">
                <a:solidFill>
                  <a:schemeClr val="bg2">
                    <a:lumMod val="25000"/>
                  </a:schemeClr>
                </a:solidFill>
                <a:latin typeface="Bookman Old Style" pitchFamily="18" charset="0"/>
              </a:rPr>
            </a:br>
            <a:r>
              <a:rPr lang="ru-RU" sz="2000" b="1" dirty="0" smtClean="0">
                <a:solidFill>
                  <a:schemeClr val="bg2">
                    <a:lumMod val="25000"/>
                  </a:schemeClr>
                </a:solidFill>
                <a:latin typeface="Bookman Old Style" pitchFamily="18" charset="0"/>
              </a:rPr>
              <a:t>Всемирный день больного </a:t>
            </a:r>
            <a:endParaRPr lang="ru-RU" sz="2000" b="1" dirty="0">
              <a:solidFill>
                <a:schemeClr val="bg2">
                  <a:lumMod val="25000"/>
                </a:schemeClr>
              </a:solidFill>
            </a:endParaRPr>
          </a:p>
        </p:txBody>
      </p:sp>
    </p:spTree>
    <p:extLst>
      <p:ext uri="{BB962C8B-B14F-4D97-AF65-F5344CB8AC3E}">
        <p14:creationId xmlns:p14="http://schemas.microsoft.com/office/powerpoint/2010/main" xmlns="" val="2480652117"/>
      </p:ext>
    </p:extLst>
  </p:cSld>
  <p:clrMapOvr>
    <a:masterClrMapping/>
  </p:clrMapOvr>
  <p:transition advClick="0" advTm="1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00025" y="1443318"/>
            <a:ext cx="87630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446088" algn="just" fontAlgn="base">
              <a:lnSpc>
                <a:spcPct val="100000"/>
              </a:lnSpc>
              <a:spcBef>
                <a:spcPct val="0"/>
              </a:spcBef>
              <a:spcAft>
                <a:spcPct val="0"/>
              </a:spcAft>
              <a:buClrTx/>
              <a:buSzTx/>
              <a:buFontTx/>
              <a:buNone/>
              <a:tabLst/>
            </a:pPr>
            <a:r>
              <a:rPr lang="ru-RU" sz="2000" dirty="0" smtClean="0">
                <a:solidFill>
                  <a:schemeClr val="accent4">
                    <a:lumMod val="50000"/>
                  </a:schemeClr>
                </a:solidFill>
                <a:latin typeface="Book Antiqua" pitchFamily="18" charset="0"/>
              </a:rPr>
              <a:t>Ведущее издательство профессиональной медицинской и фармацевтической литературы в России, основано в 1995 г. Первой книгой, выпущенной в свет издательством, стал переведенный на русский язык всемирно известный словарь Стедмана (в оригинале - Stedman’s Medical Dictionary, в переводе - Англо-русский медицинский энциклопедический словарь, под ред. акад. РАМН А.Г. Чучалина, научные редакторы проф. Э.Г. Улумбеков, проф. О.К. Поздеев).</a:t>
            </a:r>
          </a:p>
          <a:p>
            <a:pPr marR="0" lvl="0" indent="446088" algn="just" fontAlgn="base">
              <a:lnSpc>
                <a:spcPct val="100000"/>
              </a:lnSpc>
              <a:spcBef>
                <a:spcPct val="0"/>
              </a:spcBef>
              <a:spcAft>
                <a:spcPct val="0"/>
              </a:spcAft>
              <a:buClrTx/>
              <a:buSzTx/>
              <a:buFontTx/>
              <a:buNone/>
              <a:tabLst/>
            </a:pPr>
            <a:r>
              <a:rPr lang="ru-RU" sz="2000" dirty="0" smtClean="0">
                <a:solidFill>
                  <a:schemeClr val="accent4">
                    <a:lumMod val="50000"/>
                  </a:schemeClr>
                </a:solidFill>
                <a:latin typeface="Book Antiqua" pitchFamily="18" charset="0"/>
              </a:rPr>
              <a:t>Издательство "ГЭОТАР-Медиа" первым в России начало выпуск и распространение клинических рекомендаций, основанных на доказательной медицине (первая книга - перевод с английского всемирно известных рекомендаций EBM Guidelines - вышла в 2003 г.). В настоящее время издательство совместно с российскими научно-практическими обществами выпускает и регулярно обновляет сборники клинических рекомендаций по 16 специальностям и направлениям.</a:t>
            </a:r>
          </a:p>
        </p:txBody>
      </p:sp>
      <p:pic>
        <p:nvPicPr>
          <p:cNvPr id="2050" name="Picture 2" descr="C:\Users\ismailova\Desktop\logo-geotar-media-e1543317319990.png"/>
          <p:cNvPicPr>
            <a:picLocks noChangeAspect="1" noChangeArrowheads="1"/>
          </p:cNvPicPr>
          <p:nvPr/>
        </p:nvPicPr>
        <p:blipFill>
          <a:blip r:embed="rId2" cstate="print"/>
          <a:srcRect/>
          <a:stretch>
            <a:fillRect/>
          </a:stretch>
        </p:blipFill>
        <p:spPr bwMode="auto">
          <a:xfrm>
            <a:off x="376402" y="199435"/>
            <a:ext cx="4624223" cy="1063571"/>
          </a:xfrm>
          <a:prstGeom prst="rect">
            <a:avLst/>
          </a:prstGeom>
          <a:noFill/>
        </p:spPr>
      </p:pic>
    </p:spTree>
  </p:cSld>
  <p:clrMapOvr>
    <a:masterClrMapping/>
  </p:clrMapOvr>
  <p:transition advClick="0" advTm="24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219075" y="1828800"/>
            <a:ext cx="870585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46088" algn="just" fontAlgn="base">
              <a:spcBef>
                <a:spcPct val="0"/>
              </a:spcBef>
              <a:spcAft>
                <a:spcPct val="0"/>
              </a:spcAft>
            </a:pPr>
            <a:r>
              <a:rPr lang="ru-RU" sz="2000" dirty="0" smtClean="0">
                <a:solidFill>
                  <a:schemeClr val="accent4">
                    <a:lumMod val="50000"/>
                  </a:schemeClr>
                </a:solidFill>
                <a:latin typeface="Book Antiqua" pitchFamily="18" charset="0"/>
              </a:rPr>
              <a:t>В 2006 г. Издательская группа "ГЭОТАР-Медиа" при поддержке Министерства здравоохранения и социального развития РФ разработала и выпустила информационные материалы для врачей, оказывающих первичную медико-санитарную помощь, в рамках приоритетного национального проекта "Здоровье".</a:t>
            </a:r>
          </a:p>
          <a:p>
            <a:pPr indent="446088" algn="just" fontAlgn="base">
              <a:spcBef>
                <a:spcPct val="0"/>
              </a:spcBef>
              <a:spcAft>
                <a:spcPct val="0"/>
              </a:spcAft>
            </a:pPr>
            <a:r>
              <a:rPr lang="ru-RU" sz="2000" dirty="0" smtClean="0">
                <a:solidFill>
                  <a:schemeClr val="accent4">
                    <a:lumMod val="50000"/>
                  </a:schemeClr>
                </a:solidFill>
                <a:latin typeface="Book Antiqua" pitchFamily="18" charset="0"/>
              </a:rPr>
              <a:t>В том же году в рамках государственной программы дополнительного лекарственного обеспечения издательство также выпустило серию материалов (книги и информационно-образовательные материалы на компакт-дисках), направленных на обучение врачей рациональному назначению лекарственных средств.</a:t>
            </a:r>
          </a:p>
        </p:txBody>
      </p:sp>
      <p:pic>
        <p:nvPicPr>
          <p:cNvPr id="3" name="Picture 2" descr="C:\Users\ismailova\Desktop\logo-geotar-media-e1543317319990.png"/>
          <p:cNvPicPr>
            <a:picLocks noChangeAspect="1" noChangeArrowheads="1"/>
          </p:cNvPicPr>
          <p:nvPr/>
        </p:nvPicPr>
        <p:blipFill>
          <a:blip r:embed="rId2" cstate="print"/>
          <a:srcRect/>
          <a:stretch>
            <a:fillRect/>
          </a:stretch>
        </p:blipFill>
        <p:spPr bwMode="auto">
          <a:xfrm>
            <a:off x="376402" y="199435"/>
            <a:ext cx="4624223" cy="1063571"/>
          </a:xfrm>
          <a:prstGeom prst="rect">
            <a:avLst/>
          </a:prstGeom>
          <a:noFill/>
        </p:spPr>
      </p:pic>
    </p:spTree>
  </p:cSld>
  <p:clrMapOvr>
    <a:masterClrMapping/>
  </p:clrMapOvr>
  <p:transition advClick="0" advTm="24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161925" y="1962150"/>
            <a:ext cx="8753475"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446088" algn="just" fontAlgn="base">
              <a:lnSpc>
                <a:spcPct val="100000"/>
              </a:lnSpc>
              <a:spcBef>
                <a:spcPct val="0"/>
              </a:spcBef>
              <a:spcAft>
                <a:spcPct val="0"/>
              </a:spcAft>
              <a:buClrTx/>
              <a:buSzTx/>
              <a:buFontTx/>
              <a:buNone/>
              <a:tabLst/>
            </a:pPr>
            <a:r>
              <a:rPr lang="ru-RU" sz="2000" dirty="0" smtClean="0">
                <a:solidFill>
                  <a:schemeClr val="accent4">
                    <a:lumMod val="50000"/>
                  </a:schemeClr>
                </a:solidFill>
                <a:latin typeface="Book Antiqua" pitchFamily="18" charset="0"/>
              </a:rPr>
              <a:t>Начиная с 2007 г. Издательская группа "ГЭОТАР-Медиа" выпускает национальные руководства для непрерывного медицинского образования по основным медицинским специальностям (около 50). В настоящее время идет работа по их обновлению и выпуску сокращенных "карманных" версий.</a:t>
            </a:r>
          </a:p>
          <a:p>
            <a:pPr marR="0" lvl="0" indent="446088" algn="just" fontAlgn="base">
              <a:lnSpc>
                <a:spcPct val="100000"/>
              </a:lnSpc>
              <a:spcBef>
                <a:spcPct val="0"/>
              </a:spcBef>
              <a:spcAft>
                <a:spcPct val="0"/>
              </a:spcAft>
              <a:buClrTx/>
              <a:buSzTx/>
              <a:buFontTx/>
              <a:buNone/>
              <a:tabLst/>
            </a:pPr>
            <a:r>
              <a:rPr lang="ru-RU" sz="2000" dirty="0" smtClean="0">
                <a:solidFill>
                  <a:schemeClr val="accent4">
                    <a:lumMod val="50000"/>
                  </a:schemeClr>
                </a:solidFill>
                <a:latin typeface="Book Antiqua" pitchFamily="18" charset="0"/>
              </a:rPr>
              <a:t>Помимо книг, издательство выпускает ряд медицинских журналов, в том числе единственный в России специализированный журнал, посвященный медицинскому образованию и профессиональному развитию (www.medobr.ru), а также новую серию журналов для непрерывного медицинского образования по основным специальностям.</a:t>
            </a:r>
          </a:p>
        </p:txBody>
      </p:sp>
      <p:pic>
        <p:nvPicPr>
          <p:cNvPr id="3" name="Picture 2" descr="C:\Users\ismailova\Desktop\logo-geotar-media-e1543317319990.png"/>
          <p:cNvPicPr>
            <a:picLocks noChangeAspect="1" noChangeArrowheads="1"/>
          </p:cNvPicPr>
          <p:nvPr/>
        </p:nvPicPr>
        <p:blipFill>
          <a:blip r:embed="rId2" cstate="print"/>
          <a:srcRect/>
          <a:stretch>
            <a:fillRect/>
          </a:stretch>
        </p:blipFill>
        <p:spPr bwMode="auto">
          <a:xfrm>
            <a:off x="376402" y="199435"/>
            <a:ext cx="4624223" cy="1063571"/>
          </a:xfrm>
          <a:prstGeom prst="rect">
            <a:avLst/>
          </a:prstGeom>
          <a:noFill/>
        </p:spPr>
      </p:pic>
    </p:spTree>
  </p:cSld>
  <p:clrMapOvr>
    <a:masterClrMapping/>
  </p:clrMapOvr>
  <p:transition advClick="0" advTm="24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247649" y="1828800"/>
            <a:ext cx="8648701"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46088" algn="just" fontAlgn="base">
              <a:spcBef>
                <a:spcPct val="0"/>
              </a:spcBef>
              <a:spcAft>
                <a:spcPct val="0"/>
              </a:spcAft>
            </a:pPr>
            <a:r>
              <a:rPr lang="ru-RU" sz="2000" dirty="0" smtClean="0">
                <a:solidFill>
                  <a:schemeClr val="accent4">
                    <a:lumMod val="50000"/>
                  </a:schemeClr>
                </a:solidFill>
                <a:latin typeface="Book Antiqua" pitchFamily="18" charset="0"/>
              </a:rPr>
              <a:t>По договорам с ведущими иностранными издательствами "ГЭОТАР-Медиа" издает переводную медицинскую литературу (около 200 лучших мировых изданий). Ряд книг издательства удостоены престижных премий и наград, в том числе они также являются победителями Московской международной книжной выставки-ярмарки в номинации "Здоровье нации". Сотрудники "ГЭОТАР-Медиа" ценят мнение авторов и читателей о своей работе и всегда признательны за рекомендации по ее совершенствованию. Мы надеемся и в дальнейшем оправдывать их доверие.</a:t>
            </a:r>
          </a:p>
          <a:p>
            <a:pPr indent="446088" algn="just" fontAlgn="base">
              <a:spcBef>
                <a:spcPct val="0"/>
              </a:spcBef>
              <a:spcAft>
                <a:spcPct val="0"/>
              </a:spcAft>
            </a:pPr>
            <a:r>
              <a:rPr lang="ru-RU" sz="2000" dirty="0" smtClean="0">
                <a:solidFill>
                  <a:schemeClr val="accent4">
                    <a:lumMod val="50000"/>
                  </a:schemeClr>
                </a:solidFill>
                <a:latin typeface="Book Antiqua" pitchFamily="18" charset="0"/>
              </a:rPr>
              <a:t>За прошедшие годы в издательстве вышли в свет сотни учебников и учебных пособий, руководств и справочников для врачей, атласов.</a:t>
            </a:r>
          </a:p>
        </p:txBody>
      </p:sp>
      <p:pic>
        <p:nvPicPr>
          <p:cNvPr id="3" name="Picture 2" descr="C:\Users\ismailova\Desktop\logo-geotar-media-e1543317319990.png"/>
          <p:cNvPicPr>
            <a:picLocks noChangeAspect="1" noChangeArrowheads="1"/>
          </p:cNvPicPr>
          <p:nvPr/>
        </p:nvPicPr>
        <p:blipFill>
          <a:blip r:embed="rId2" cstate="print"/>
          <a:srcRect/>
          <a:stretch>
            <a:fillRect/>
          </a:stretch>
        </p:blipFill>
        <p:spPr bwMode="auto">
          <a:xfrm>
            <a:off x="376402" y="199435"/>
            <a:ext cx="4624223" cy="1063571"/>
          </a:xfrm>
          <a:prstGeom prst="rect">
            <a:avLst/>
          </a:prstGeom>
          <a:noFill/>
        </p:spPr>
      </p:pic>
    </p:spTree>
  </p:cSld>
  <p:clrMapOvr>
    <a:masterClrMapping/>
  </p:clrMapOvr>
  <p:transition advClick="0" advTm="24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1477328"/>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Чеботарев,  В. В.   </a:t>
            </a:r>
          </a:p>
          <a:p>
            <a:pPr lvl="0" indent="446088" algn="just" fontAlgn="base">
              <a:spcBef>
                <a:spcPct val="0"/>
              </a:spcBef>
              <a:spcAft>
                <a:spcPct val="0"/>
              </a:spcAft>
            </a:pPr>
            <a:r>
              <a:rPr lang="ru-RU" dirty="0" smtClean="0">
                <a:latin typeface="Book Antiqua" pitchFamily="18" charset="0"/>
              </a:rPr>
              <a:t>     Урогенитальные хламидийная и микоплазменная инфекции: последствия инфицирования, лечение, основанное на доказательной медицине/ В. В. Чеботарев. -  Москва : ГЭОТАР - МЕДИА,  2018. -  224 с. – </a:t>
            </a:r>
            <a:r>
              <a:rPr lang="en-US" dirty="0" smtClean="0">
                <a:latin typeface="Book Antiqua" pitchFamily="18" charset="0"/>
              </a:rPr>
              <a:t>ISBN 978-5-9704-4424-5</a:t>
            </a:r>
            <a:r>
              <a:rPr lang="ru-RU" dirty="0" smtClean="0">
                <a:latin typeface="Book Antiqua" pitchFamily="18" charset="0"/>
              </a:rPr>
              <a:t>. -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pic>
        <p:nvPicPr>
          <p:cNvPr id="21508" name="Picture 4" descr="https://cdn1.ozone.ru/multimedia/c1200/1021831925.jpg"/>
          <p:cNvPicPr>
            <a:picLocks noChangeAspect="1" noChangeArrowheads="1"/>
          </p:cNvPicPr>
          <p:nvPr/>
        </p:nvPicPr>
        <p:blipFill>
          <a:blip r:embed="rId2"/>
          <a:srcRect/>
          <a:stretch>
            <a:fillRect/>
          </a:stretch>
        </p:blipFill>
        <p:spPr bwMode="auto">
          <a:xfrm>
            <a:off x="133350" y="1837967"/>
            <a:ext cx="2872994" cy="404647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Прямоугольник 4"/>
          <p:cNvSpPr/>
          <p:nvPr/>
        </p:nvSpPr>
        <p:spPr>
          <a:xfrm>
            <a:off x="2724150" y="1833325"/>
            <a:ext cx="6238875" cy="4247317"/>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В книге, основанной на многолетних личных наблюдениях и данных литературы, автор систематизировал этиологию, патогенез, классификацию, диагностику, клинические проявления, методики лечения </a:t>
            </a:r>
            <a:r>
              <a:rPr lang="ru-RU" dirty="0" err="1" smtClean="0">
                <a:solidFill>
                  <a:schemeClr val="accent4">
                    <a:lumMod val="50000"/>
                  </a:schemeClr>
                </a:solidFill>
                <a:latin typeface="Book Antiqua" pitchFamily="18" charset="0"/>
              </a:rPr>
              <a:t>урогенитальных</a:t>
            </a:r>
            <a:r>
              <a:rPr lang="ru-RU" dirty="0" smtClean="0">
                <a:solidFill>
                  <a:schemeClr val="accent4">
                    <a:lumMod val="50000"/>
                  </a:schemeClr>
                </a:solidFill>
                <a:latin typeface="Book Antiqua" pitchFamily="18" charset="0"/>
              </a:rPr>
              <a:t> </a:t>
            </a:r>
            <a:r>
              <a:rPr lang="ru-RU" dirty="0" err="1" smtClean="0">
                <a:solidFill>
                  <a:schemeClr val="accent4">
                    <a:lumMod val="50000"/>
                  </a:schemeClr>
                </a:solidFill>
                <a:latin typeface="Book Antiqua" pitchFamily="18" charset="0"/>
              </a:rPr>
              <a:t>хламидийной</a:t>
            </a:r>
            <a:r>
              <a:rPr lang="ru-RU" dirty="0" smtClean="0">
                <a:solidFill>
                  <a:schemeClr val="accent4">
                    <a:lumMod val="50000"/>
                  </a:schemeClr>
                </a:solidFill>
                <a:latin typeface="Book Antiqua" pitchFamily="18" charset="0"/>
              </a:rPr>
              <a:t> и </a:t>
            </a:r>
            <a:r>
              <a:rPr lang="ru-RU" dirty="0" err="1" smtClean="0">
                <a:solidFill>
                  <a:schemeClr val="accent4">
                    <a:lumMod val="50000"/>
                  </a:schemeClr>
                </a:solidFill>
                <a:latin typeface="Book Antiqua" pitchFamily="18" charset="0"/>
              </a:rPr>
              <a:t>микоплазменной</a:t>
            </a:r>
            <a:r>
              <a:rPr lang="ru-RU" dirty="0" smtClean="0">
                <a:solidFill>
                  <a:schemeClr val="accent4">
                    <a:lumMod val="50000"/>
                  </a:schemeClr>
                </a:solidFill>
                <a:latin typeface="Book Antiqua" pitchFamily="18" charset="0"/>
              </a:rPr>
              <a:t> инфекций. </a:t>
            </a:r>
          </a:p>
          <a:p>
            <a:pPr indent="447675" algn="just"/>
            <a:r>
              <a:rPr lang="ru-RU" dirty="0" smtClean="0">
                <a:solidFill>
                  <a:schemeClr val="accent4">
                    <a:lumMod val="50000"/>
                  </a:schemeClr>
                </a:solidFill>
                <a:latin typeface="Book Antiqua" pitchFamily="18" charset="0"/>
              </a:rPr>
              <a:t>В разделе, посвященном </a:t>
            </a:r>
            <a:r>
              <a:rPr lang="ru-RU" dirty="0" err="1" smtClean="0">
                <a:solidFill>
                  <a:schemeClr val="accent4">
                    <a:lumMod val="50000"/>
                  </a:schemeClr>
                </a:solidFill>
                <a:latin typeface="Book Antiqua" pitchFamily="18" charset="0"/>
              </a:rPr>
              <a:t>урогенитальной</a:t>
            </a:r>
            <a:r>
              <a:rPr lang="ru-RU" dirty="0" smtClean="0">
                <a:solidFill>
                  <a:schemeClr val="accent4">
                    <a:lumMod val="50000"/>
                  </a:schemeClr>
                </a:solidFill>
                <a:latin typeface="Book Antiqua" pitchFamily="18" charset="0"/>
              </a:rPr>
              <a:t> </a:t>
            </a:r>
            <a:r>
              <a:rPr lang="ru-RU" dirty="0" err="1" smtClean="0">
                <a:solidFill>
                  <a:schemeClr val="accent4">
                    <a:lumMod val="50000"/>
                  </a:schemeClr>
                </a:solidFill>
                <a:latin typeface="Book Antiqua" pitchFamily="18" charset="0"/>
              </a:rPr>
              <a:t>микоплазменной</a:t>
            </a:r>
            <a:r>
              <a:rPr lang="ru-RU" dirty="0" smtClean="0">
                <a:solidFill>
                  <a:schemeClr val="accent4">
                    <a:lumMod val="50000"/>
                  </a:schemeClr>
                </a:solidFill>
                <a:latin typeface="Book Antiqua" pitchFamily="18" charset="0"/>
              </a:rPr>
              <a:t> инфекции, представлены последние исследования по генетической вариабельности </a:t>
            </a:r>
            <a:r>
              <a:rPr lang="ru-RU" dirty="0" err="1" smtClean="0">
                <a:solidFill>
                  <a:schemeClr val="accent4">
                    <a:lumMod val="50000"/>
                  </a:schemeClr>
                </a:solidFill>
                <a:latin typeface="Book Antiqua" pitchFamily="18" charset="0"/>
              </a:rPr>
              <a:t>микоплазм</a:t>
            </a:r>
            <a:r>
              <a:rPr lang="ru-RU" dirty="0" smtClean="0">
                <a:solidFill>
                  <a:schemeClr val="accent4">
                    <a:lumMod val="50000"/>
                  </a:schemeClr>
                </a:solidFill>
                <a:latin typeface="Book Antiqua" pitchFamily="18" charset="0"/>
              </a:rPr>
              <a:t>, рассмотрены схемы терапии, используемые в зарубежных и отечественных рекомендациях.</a:t>
            </a:r>
          </a:p>
          <a:p>
            <a:pPr indent="447675" algn="just"/>
            <a:r>
              <a:rPr lang="ru-RU" dirty="0" smtClean="0">
                <a:solidFill>
                  <a:schemeClr val="accent4">
                    <a:lumMod val="50000"/>
                  </a:schemeClr>
                </a:solidFill>
                <a:latin typeface="Book Antiqua" pitchFamily="18" charset="0"/>
              </a:rPr>
              <a:t>Издание будет полезно дерматовенерологам, акушерам-гинекологам, урологам и другим специалистам, занимающимся проблемой </a:t>
            </a:r>
            <a:r>
              <a:rPr lang="ru-RU" dirty="0" err="1" smtClean="0">
                <a:solidFill>
                  <a:schemeClr val="accent4">
                    <a:lumMod val="50000"/>
                  </a:schemeClr>
                </a:solidFill>
                <a:latin typeface="Book Antiqua" pitchFamily="18" charset="0"/>
              </a:rPr>
              <a:t>хламидийной</a:t>
            </a:r>
            <a:r>
              <a:rPr lang="ru-RU" dirty="0" smtClean="0">
                <a:solidFill>
                  <a:schemeClr val="accent4">
                    <a:lumMod val="50000"/>
                  </a:schemeClr>
                </a:solidFill>
                <a:latin typeface="Book Antiqua" pitchFamily="18" charset="0"/>
              </a:rPr>
              <a:t> и </a:t>
            </a:r>
            <a:r>
              <a:rPr lang="ru-RU" dirty="0" err="1" smtClean="0">
                <a:solidFill>
                  <a:schemeClr val="accent4">
                    <a:lumMod val="50000"/>
                  </a:schemeClr>
                </a:solidFill>
                <a:latin typeface="Book Antiqua" pitchFamily="18" charset="0"/>
              </a:rPr>
              <a:t>микоплазменной</a:t>
            </a:r>
            <a:r>
              <a:rPr lang="ru-RU" dirty="0" smtClean="0">
                <a:solidFill>
                  <a:schemeClr val="accent4">
                    <a:lumMod val="50000"/>
                  </a:schemeClr>
                </a:solidFill>
                <a:latin typeface="Book Antiqua" pitchFamily="18" charset="0"/>
              </a:rPr>
              <a:t> инфекций.</a:t>
            </a:r>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Tree>
  </p:cSld>
  <p:clrMapOvr>
    <a:masterClrMapping/>
  </p:clrMapOvr>
  <p:transition advClick="0" advTm="24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923330"/>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Вопросы паллиативной помощи в деятельности специалиста сестринского дела: </a:t>
            </a:r>
            <a:r>
              <a:rPr lang="ru-RU" dirty="0" smtClean="0">
                <a:latin typeface="Book Antiqua" pitchFamily="18" charset="0"/>
              </a:rPr>
              <a:t>учебник / под  ред. С. И. Двойникова. -  Москва : ГЭОТАР - МЕДИА,  2018. -  336 с. -  </a:t>
            </a:r>
            <a:r>
              <a:rPr lang="en-US" dirty="0" smtClean="0">
                <a:latin typeface="Book Antiqua" pitchFamily="18" charset="0"/>
              </a:rPr>
              <a:t>ISBN 978-5-9704-4525-9</a:t>
            </a:r>
            <a:r>
              <a:rPr lang="ru-RU" dirty="0" smtClean="0">
                <a:latin typeface="Book Antiqua" pitchFamily="18" charset="0"/>
              </a:rPr>
              <a:t>. -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7" name="Прямоугольник 6"/>
          <p:cNvSpPr/>
          <p:nvPr/>
        </p:nvSpPr>
        <p:spPr>
          <a:xfrm>
            <a:off x="133350" y="1655950"/>
            <a:ext cx="5962650" cy="4247317"/>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Учебник написан авторами, работающими в медицинских образовательных организациях высшего и среднего профессионального образования. В нем обобщен опыт ведущих специалистов в области паллиативной медицины.</a:t>
            </a:r>
          </a:p>
          <a:p>
            <a:pPr indent="447675" algn="just"/>
            <a:r>
              <a:rPr lang="ru-RU" dirty="0" smtClean="0">
                <a:solidFill>
                  <a:schemeClr val="accent4">
                    <a:lumMod val="50000"/>
                  </a:schemeClr>
                </a:solidFill>
                <a:latin typeface="Book Antiqua" pitchFamily="18" charset="0"/>
              </a:rPr>
              <a:t>Учебник рекомендован в качестве основной учебной литературы в системе дополнительного профессионального образования по циклу усовершенствования "Вопросы паллиативной помощи в деятельности специалиста сестринского дела", а также по циклам повышения квалификации: "Первичная медико-санитарная помощь", "Общая практика", "Первичная медико-профилактическая помощь населению", "Организация сестринского дела".</a:t>
            </a:r>
          </a:p>
        </p:txBody>
      </p:sp>
      <p:pic>
        <p:nvPicPr>
          <p:cNvPr id="36866" name="Picture 2" descr="https://cdn1.ozone.ru/multimedia/c1200/1021831935.jpg"/>
          <p:cNvPicPr>
            <a:picLocks noChangeAspect="1" noChangeArrowheads="1"/>
          </p:cNvPicPr>
          <p:nvPr/>
        </p:nvPicPr>
        <p:blipFill>
          <a:blip r:embed="rId2"/>
          <a:srcRect/>
          <a:stretch>
            <a:fillRect/>
          </a:stretch>
        </p:blipFill>
        <p:spPr bwMode="auto">
          <a:xfrm>
            <a:off x="6204491" y="1524331"/>
            <a:ext cx="2939509" cy="4504994"/>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24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923330"/>
          </a:xfrm>
          <a:prstGeom prst="rect">
            <a:avLst/>
          </a:prstGeom>
        </p:spPr>
        <p:txBody>
          <a:bodyPr wrap="square">
            <a:spAutoFit/>
          </a:bodyPr>
          <a:lstStyle/>
          <a:p>
            <a:pPr lvl="0" indent="446088" algn="just" fontAlgn="base">
              <a:spcBef>
                <a:spcPct val="0"/>
              </a:spcBef>
              <a:spcAft>
                <a:spcPct val="0"/>
              </a:spcAft>
            </a:pPr>
            <a:r>
              <a:rPr lang="ru-RU" dirty="0" smtClean="0">
                <a:latin typeface="Book Antiqua" pitchFamily="18" charset="0"/>
              </a:rPr>
              <a:t>Анемия: краткое руководство для практических врачей всех специальностей / под ред. О. А. Рукавицына. -  Москва : ГЭОТАР - МЕДИА,  2018. -  176 с. - </a:t>
            </a:r>
            <a:r>
              <a:rPr lang="en-US" dirty="0" smtClean="0">
                <a:latin typeface="Book Antiqua" pitchFamily="18" charset="0"/>
              </a:rPr>
              <a:t>ISBN 978-5-9704-4475-7</a:t>
            </a:r>
            <a:r>
              <a:rPr lang="ru-RU" dirty="0" smtClean="0">
                <a:latin typeface="Book Antiqua" pitchFamily="18" charset="0"/>
              </a:rPr>
              <a:t>. -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16386" name="Picture 2" descr="http://my-bookshop.ru/image/1021659256.jpg"/>
          <p:cNvPicPr>
            <a:picLocks noChangeAspect="1" noChangeArrowheads="1"/>
          </p:cNvPicPr>
          <p:nvPr/>
        </p:nvPicPr>
        <p:blipFill>
          <a:blip r:embed="rId2"/>
          <a:srcRect/>
          <a:stretch>
            <a:fillRect/>
          </a:stretch>
        </p:blipFill>
        <p:spPr bwMode="auto">
          <a:xfrm>
            <a:off x="142875" y="1596653"/>
            <a:ext cx="3120692" cy="438504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3114675" y="1130022"/>
            <a:ext cx="5857875" cy="5078313"/>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В книге, представленной коллективом авторов, изложены современные представления о структуре и функции эритроцитов, мембране, синтезе гемоглобина в норме и при патологических состояниях. Даны подробные сведения об этиологии, патогенезе, диагностике и лечении различных форм анемий врожденного, наследственного и приобретенного характеров с позиций современных достижений в области биохимии, иммунологии, молекулярной генетики.</a:t>
            </a:r>
          </a:p>
          <a:p>
            <a:pPr indent="447675" algn="just"/>
            <a:r>
              <a:rPr lang="ru-RU" dirty="0" smtClean="0">
                <a:solidFill>
                  <a:schemeClr val="accent4">
                    <a:lumMod val="50000"/>
                  </a:schemeClr>
                </a:solidFill>
                <a:latin typeface="Book Antiqua" pitchFamily="18" charset="0"/>
              </a:rPr>
              <a:t>Читателю предложена удобная для практического применения классификация анемий; в соответствии с ней построена книга.</a:t>
            </a:r>
          </a:p>
          <a:p>
            <a:pPr indent="447675" algn="just"/>
            <a:r>
              <a:rPr lang="ru-RU" dirty="0" smtClean="0">
                <a:solidFill>
                  <a:schemeClr val="accent4">
                    <a:lumMod val="50000"/>
                  </a:schemeClr>
                </a:solidFill>
                <a:latin typeface="Book Antiqua" pitchFamily="18" charset="0"/>
              </a:rPr>
              <a:t>Издание содержит оригинальные микрофотографии, схемы и таблицы. </a:t>
            </a:r>
            <a:br>
              <a:rPr lang="ru-RU" dirty="0" smtClean="0">
                <a:solidFill>
                  <a:schemeClr val="accent4">
                    <a:lumMod val="50000"/>
                  </a:schemeClr>
                </a:solidFill>
                <a:latin typeface="Book Antiqua" pitchFamily="18" charset="0"/>
              </a:rPr>
            </a:br>
            <a:r>
              <a:rPr lang="ru-RU" dirty="0" smtClean="0">
                <a:solidFill>
                  <a:schemeClr val="accent4">
                    <a:lumMod val="50000"/>
                  </a:schemeClr>
                </a:solidFill>
                <a:latin typeface="Book Antiqua" pitchFamily="18" charset="0"/>
              </a:rPr>
              <a:t>Предназначено для практических врачей различных специальностей, студентов медицинских вузов, врачей-интернов.</a:t>
            </a:r>
            <a:endParaRPr lang="ru-RU" dirty="0"/>
          </a:p>
        </p:txBody>
      </p:sp>
    </p:spTree>
  </p:cSld>
  <p:clrMapOvr>
    <a:masterClrMapping/>
  </p:clrMapOvr>
  <p:transition advClick="0" advTm="24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11904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Ненашева,  Н. М.   </a:t>
            </a:r>
          </a:p>
          <a:p>
            <a:pPr lvl="0" indent="446088" algn="just" fontAlgn="base">
              <a:spcBef>
                <a:spcPct val="0"/>
              </a:spcBef>
              <a:spcAft>
                <a:spcPct val="0"/>
              </a:spcAft>
            </a:pPr>
            <a:r>
              <a:rPr lang="ru-RU" dirty="0" smtClean="0">
                <a:latin typeface="Book Antiqua" pitchFamily="18" charset="0"/>
              </a:rPr>
              <a:t>     Бронхиальная астма: современный взгляд на проблему/ Н. М. Ненашева. -  Москва : ГЭОТАР - МЕДИА,  2018. -  304 с. - </a:t>
            </a:r>
            <a:r>
              <a:rPr lang="en-US" dirty="0" smtClean="0">
                <a:latin typeface="Book Antiqua" pitchFamily="18" charset="0"/>
              </a:rPr>
              <a:t>ISBN 978-5-9704-4499-3</a:t>
            </a:r>
            <a:r>
              <a:rPr lang="ru-RU" dirty="0" smtClean="0"/>
              <a:t>. -</a:t>
            </a:r>
            <a:r>
              <a:rPr lang="ru-RU" dirty="0" smtClean="0">
                <a:latin typeface="Book Antiqua" pitchFamily="18" charset="0"/>
              </a:rPr>
              <a:t>. -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15362" name="Picture 2" descr="https://cdn1.ozone.ru/multimedia/c1200/1022817326.jpg"/>
          <p:cNvPicPr>
            <a:picLocks noChangeAspect="1" noChangeArrowheads="1"/>
          </p:cNvPicPr>
          <p:nvPr/>
        </p:nvPicPr>
        <p:blipFill>
          <a:blip r:embed="rId2"/>
          <a:srcRect/>
          <a:stretch>
            <a:fillRect/>
          </a:stretch>
        </p:blipFill>
        <p:spPr bwMode="auto">
          <a:xfrm>
            <a:off x="5975953" y="1395561"/>
            <a:ext cx="3168047" cy="4405164"/>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228600" y="1277273"/>
            <a:ext cx="5962650" cy="4801314"/>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В книге изложены основные современные сведения о бронхиальной астме, принципах ее диагностики, лечения и профилактики с учетом последних национальных (Федеральные клинические рекомендации по диагностике и лечению бронхиальной астмы, РРО, 2017) и международных (GINA, 2017) рекомендаций, а также новейших данных, представленных в ведущих отечественных и зарубежных научных журналах.</a:t>
            </a:r>
          </a:p>
          <a:p>
            <a:pPr indent="447675" algn="just"/>
            <a:r>
              <a:rPr lang="ru-RU" dirty="0" smtClean="0">
                <a:solidFill>
                  <a:schemeClr val="accent4">
                    <a:lumMod val="50000"/>
                  </a:schemeClr>
                </a:solidFill>
                <a:latin typeface="Book Antiqua" pitchFamily="18" charset="0"/>
              </a:rPr>
              <a:t> Оценка фенотипических характеристик бронхиальной астмы определяет тактику и стратегию ведения пациента как с легкой, так и с тяжелой формой заболевания, поэтому фенотипам и эндотипам бронхиальной астмы посвящен отдельный раздел, равно как и специфическому лечению, включая иммунотерапию аллергенами и биологическими молекулами. </a:t>
            </a:r>
          </a:p>
        </p:txBody>
      </p:sp>
    </p:spTree>
  </p:cSld>
  <p:clrMapOvr>
    <a:masterClrMapping/>
  </p:clrMapOvr>
  <p:transition advClick="0" advTm="24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Синопальников,  А. И.   </a:t>
            </a:r>
          </a:p>
          <a:p>
            <a:pPr lvl="0" indent="446088" algn="just" fontAlgn="base">
              <a:spcBef>
                <a:spcPct val="0"/>
              </a:spcBef>
              <a:spcAft>
                <a:spcPct val="0"/>
              </a:spcAft>
            </a:pPr>
            <a:r>
              <a:rPr lang="ru-RU" dirty="0" smtClean="0">
                <a:latin typeface="Book Antiqua" pitchFamily="18" charset="0"/>
              </a:rPr>
              <a:t>     Внебольничная пневмония / А. И. Синопальников, О. В. Фесенко. -  Москва : ГЭОТАР - МЕДИА,  2017. -  112 с. - </a:t>
            </a:r>
            <a:r>
              <a:rPr lang="en-US" dirty="0" smtClean="0">
                <a:latin typeface="Book Antiqua" pitchFamily="18" charset="0"/>
              </a:rPr>
              <a:t>ISBN</a:t>
            </a:r>
            <a:r>
              <a:rPr lang="ru-RU" dirty="0" smtClean="0"/>
              <a:t> </a:t>
            </a:r>
            <a:r>
              <a:rPr lang="ru-RU" dirty="0" smtClean="0">
                <a:latin typeface="Book Antiqua" pitchFamily="18" charset="0"/>
              </a:rPr>
              <a:t>978-5-9704-4289-0</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14338" name="Picture 2" descr="https://voronezh.niceprice62.ru/uploads/cache/data/shop/3255/19_2859771_0-800x800.jpg"/>
          <p:cNvPicPr>
            <a:picLocks noChangeAspect="1" noChangeArrowheads="1"/>
          </p:cNvPicPr>
          <p:nvPr/>
        </p:nvPicPr>
        <p:blipFill>
          <a:blip r:embed="rId2"/>
          <a:srcRect l="18563" t="5517" r="19195" b="5517"/>
          <a:stretch>
            <a:fillRect/>
          </a:stretch>
        </p:blipFill>
        <p:spPr bwMode="auto">
          <a:xfrm>
            <a:off x="175899" y="1628775"/>
            <a:ext cx="2938739" cy="42005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2952750" y="2296716"/>
            <a:ext cx="5972175" cy="2862322"/>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В книге на основе собственного врачебного опыта и обобщения данных литературы представлены практические подходы к диагностике и антибактериальной терапии внебольничной пневмонии у взрослых. Отдельно рассмотрены вопросы лечения внебольничной пневмонии у беременных.</a:t>
            </a:r>
          </a:p>
          <a:p>
            <a:pPr indent="447675" algn="just"/>
            <a:r>
              <a:rPr lang="ru-RU" dirty="0" smtClean="0">
                <a:solidFill>
                  <a:schemeClr val="accent4">
                    <a:lumMod val="50000"/>
                  </a:schemeClr>
                </a:solidFill>
                <a:latin typeface="Book Antiqua" pitchFamily="18" charset="0"/>
              </a:rPr>
              <a:t>Книга предназначена для терапевтов, пульмонологов, врачей общей практики, студентов медицинских вузов.</a:t>
            </a:r>
          </a:p>
        </p:txBody>
      </p:sp>
    </p:spTree>
  </p:cSld>
  <p:clrMapOvr>
    <a:masterClrMapping/>
  </p:clrMapOvr>
  <p:transition advClick="0" advTm="24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923330"/>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Лещенко,  И. В.   </a:t>
            </a:r>
          </a:p>
          <a:p>
            <a:pPr lvl="0" indent="446088" algn="just" fontAlgn="base">
              <a:spcBef>
                <a:spcPct val="0"/>
              </a:spcBef>
              <a:spcAft>
                <a:spcPct val="0"/>
              </a:spcAft>
            </a:pPr>
            <a:r>
              <a:rPr lang="ru-RU" dirty="0" smtClean="0">
                <a:latin typeface="Book Antiqua" pitchFamily="18" charset="0"/>
              </a:rPr>
              <a:t>     Острый бронхит / И. В. Лещенко. -  Москва : ГЭОТАР - МЕДИА,  2019. -  96 с. - </a:t>
            </a:r>
            <a:r>
              <a:rPr lang="en-US" dirty="0" smtClean="0">
                <a:latin typeface="Book Antiqua" pitchFamily="18" charset="0"/>
              </a:rPr>
              <a:t>ISBN</a:t>
            </a:r>
            <a:r>
              <a:rPr lang="ru-RU" dirty="0" smtClean="0"/>
              <a:t>  </a:t>
            </a:r>
            <a:r>
              <a:rPr lang="ru-RU" dirty="0" smtClean="0">
                <a:latin typeface="Book Antiqua" pitchFamily="18" charset="0"/>
              </a:rPr>
              <a:t>978-5-9704-4827-4.</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13314" name="Picture 2" descr="https://my-bookshop.ru/image/1025191923.jpg"/>
          <p:cNvPicPr>
            <a:picLocks noChangeAspect="1" noChangeArrowheads="1"/>
          </p:cNvPicPr>
          <p:nvPr/>
        </p:nvPicPr>
        <p:blipFill>
          <a:blip r:embed="rId2"/>
          <a:srcRect/>
          <a:stretch>
            <a:fillRect/>
          </a:stretch>
        </p:blipFill>
        <p:spPr bwMode="auto">
          <a:xfrm>
            <a:off x="5762625" y="1282987"/>
            <a:ext cx="3381375" cy="4918364"/>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142874" y="1210598"/>
            <a:ext cx="5857875" cy="4801314"/>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В руководстве, посвященном острому бронхиту, рассматриваются вопросы этиологии и, в зависимости от этиологического фактора острого бронхита, освещаются клинико-эпидемиологические особенности заболевания. Кашель — наиболее частый симптом при остром бронхите. В книге представлены возможные причины кашля у пациентов с различными заболеваниями, что крайне важно учитывать при диагностике острого бронхита. Кроме того, полезным для практикующего врача станет алгоритм диагностики острого бронхита.</a:t>
            </a:r>
            <a:br>
              <a:rPr lang="ru-RU" dirty="0" smtClean="0">
                <a:solidFill>
                  <a:schemeClr val="accent4">
                    <a:lumMod val="50000"/>
                  </a:schemeClr>
                </a:solidFill>
                <a:latin typeface="Book Antiqua" pitchFamily="18" charset="0"/>
              </a:rPr>
            </a:br>
            <a:r>
              <a:rPr lang="ru-RU" dirty="0" smtClean="0">
                <a:solidFill>
                  <a:schemeClr val="accent4">
                    <a:lumMod val="50000"/>
                  </a:schemeClr>
                </a:solidFill>
                <a:latin typeface="Book Antiqua" pitchFamily="18" charset="0"/>
              </a:rPr>
              <a:t>Заключительная часть руководства отражает вопросы немедикаментозной и медикаментозной терапии, при этом подчеркивается, что антибактериальная терапия необходима только при признаках бактериальной инфекции.</a:t>
            </a:r>
          </a:p>
        </p:txBody>
      </p:sp>
    </p:spTree>
  </p:cSld>
  <p:clrMapOvr>
    <a:masterClrMapping/>
  </p:clrMapOvr>
  <p:transition advClick="0" advTm="24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11904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Помповая инсулинотерапия и непрерывное мониторирование гликемии: клиническая практика и перспективы </a:t>
            </a:r>
            <a:r>
              <a:rPr lang="ru-RU" dirty="0" smtClean="0">
                <a:latin typeface="Book Antiqua" pitchFamily="18" charset="0"/>
              </a:rPr>
              <a:t>/ под ред. А. В. Древаля. -  Москва : ГЭОТАР - МЕДИА,  2019. -  336 с. - </a:t>
            </a:r>
            <a:r>
              <a:rPr lang="en-US" dirty="0" smtClean="0">
                <a:latin typeface="Book Antiqua" pitchFamily="18" charset="0"/>
              </a:rPr>
              <a:t>ISBN</a:t>
            </a:r>
            <a:r>
              <a:rPr lang="ru-RU" dirty="0" smtClean="0"/>
              <a:t>  </a:t>
            </a:r>
            <a:r>
              <a:rPr lang="ru-RU" dirty="0" smtClean="0">
                <a:latin typeface="Book Antiqua" pitchFamily="18" charset="0"/>
              </a:rPr>
              <a:t>978-5-9704-4955-4.</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48866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7" name="Прямоугольник 6"/>
          <p:cNvSpPr/>
          <p:nvPr/>
        </p:nvSpPr>
        <p:spPr>
          <a:xfrm>
            <a:off x="2790825" y="1257300"/>
            <a:ext cx="6172200" cy="5078313"/>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Помповая инсулинотерапия впервые стала применяться в клинической практике более 30 лет назад, и в последние годы она стремительно внедряется благодаря новым технологиям, которые сделали этот очень эффективный метод инсулинотерапии довольно популярным. Вместе с тем многие врачи все еще недостаточно осведомлены о принципах и преимуществах такого лечения, и данное руководство направлено на восполнение этого пробела. Книга содержит описание различных помп, методику установки помпы и работы с ней, подбор базального и болюсного режимов инсулинотерапии в зависимости от питания, образа жизни и физической активности пациента. В связи с тем, что в настоящее время стартовый подбор помповой инсулинотерапии осуществляется на фоне непрерывного мониторирования гликемии, вторая часть книги посвящена ему. </a:t>
            </a:r>
          </a:p>
        </p:txBody>
      </p:sp>
      <p:pic>
        <p:nvPicPr>
          <p:cNvPr id="12292" name="Picture 4" descr="https://cdn1.ozone.ru/multimedia/c1200/1026602158.jpg"/>
          <p:cNvPicPr>
            <a:picLocks noChangeAspect="1" noChangeArrowheads="1"/>
          </p:cNvPicPr>
          <p:nvPr/>
        </p:nvPicPr>
        <p:blipFill>
          <a:blip r:embed="rId2"/>
          <a:srcRect/>
          <a:stretch>
            <a:fillRect/>
          </a:stretch>
        </p:blipFill>
        <p:spPr bwMode="auto">
          <a:xfrm>
            <a:off x="180975" y="1466027"/>
            <a:ext cx="2790952" cy="46645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advClick="0" advTm="24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923330"/>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Репродуктивная эндокринология: стандарты медицинской помощи</a:t>
            </a:r>
            <a:r>
              <a:rPr lang="ru-RU" dirty="0" smtClean="0">
                <a:latin typeface="Book Antiqua" pitchFamily="18" charset="0"/>
              </a:rPr>
              <a:t>/ сост. А. С. Дементьев, Н. И. Журавлева, С. Ю. Кочетков. -  Москва : ГЭОТАР - МЕДИА,  2018. -  336 с. -  </a:t>
            </a:r>
            <a:r>
              <a:rPr lang="en-US" dirty="0" smtClean="0">
                <a:latin typeface="Book Antiqua" pitchFamily="18" charset="0"/>
              </a:rPr>
              <a:t>ISBN</a:t>
            </a:r>
            <a:r>
              <a:rPr lang="ru-RU" dirty="0" smtClean="0"/>
              <a:t>  </a:t>
            </a:r>
            <a:r>
              <a:rPr lang="ru-RU" dirty="0" smtClean="0">
                <a:latin typeface="Book Antiqua" pitchFamily="18" charset="0"/>
              </a:rPr>
              <a:t>978-5-9704-4530-3.</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11266" name="Picture 2" descr="https://cdn1.ozone.ru/multimedia/1022819485.jpg"/>
          <p:cNvPicPr>
            <a:picLocks noChangeAspect="1" noChangeArrowheads="1"/>
          </p:cNvPicPr>
          <p:nvPr/>
        </p:nvPicPr>
        <p:blipFill>
          <a:blip r:embed="rId2"/>
          <a:srcRect/>
          <a:stretch>
            <a:fillRect/>
          </a:stretch>
        </p:blipFill>
        <p:spPr bwMode="auto">
          <a:xfrm>
            <a:off x="5514975" y="1197952"/>
            <a:ext cx="3509400" cy="5031398"/>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152399" y="1337519"/>
            <a:ext cx="5667375" cy="4524315"/>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В справочнике собраны все актуальные порядки и стандарты оказания медицинской помощи при заболеваниях репродуктивной системы у детей и взрослых, в том числе с использованием вспомогательных репродуктивных технологий. В конце книги дан краткий справочник лекарственных средств, указанных в стандартах.</a:t>
            </a:r>
          </a:p>
          <a:p>
            <a:pPr indent="447675" algn="just"/>
            <a:r>
              <a:rPr lang="ru-RU" dirty="0" smtClean="0">
                <a:solidFill>
                  <a:schemeClr val="accent4">
                    <a:lumMod val="50000"/>
                  </a:schemeClr>
                </a:solidFill>
                <a:latin typeface="Book Antiqua" pitchFamily="18" charset="0"/>
              </a:rPr>
              <a:t>Книга предназначена акушерам-гинекологам и эндокринологам, в том числе детским; врачам общей практики, педиатрам, клиническим фармакологам, организаторам здравоохранения, работникам фондов ОМС и ДМС, а также специалистам, ответственным за контроль качества и безопасности медицинской деятельности.</a:t>
            </a:r>
          </a:p>
        </p:txBody>
      </p:sp>
    </p:spTree>
  </p:cSld>
  <p:clrMapOvr>
    <a:masterClrMapping/>
  </p:clrMapOvr>
  <p:transition advClick="0" advTm="24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923330"/>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Сахарный диабет и репродуктивная система женщины: руководство для врачей </a:t>
            </a:r>
            <a:r>
              <a:rPr lang="ru-RU" dirty="0" smtClean="0">
                <a:latin typeface="Book Antiqua" pitchFamily="18" charset="0"/>
              </a:rPr>
              <a:t>/под ред. Э. К. Айламазяна. -  Москва : ГЭОТАР - МЕДИА,  2017. -  432 с. - </a:t>
            </a:r>
            <a:r>
              <a:rPr lang="en-US" dirty="0" smtClean="0">
                <a:latin typeface="Book Antiqua" pitchFamily="18" charset="0"/>
              </a:rPr>
              <a:t>ISBN</a:t>
            </a:r>
            <a:r>
              <a:rPr lang="ru-RU" dirty="0" smtClean="0"/>
              <a:t>  </a:t>
            </a:r>
            <a:r>
              <a:rPr lang="ru-RU" dirty="0" smtClean="0">
                <a:latin typeface="Book Antiqua" pitchFamily="18" charset="0"/>
              </a:rPr>
              <a:t>978-5-9704-4325-5.</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10242" name="Picture 2" descr="https://mmedia.ozone.ru/multimedia/1020036937.jpg"/>
          <p:cNvPicPr>
            <a:picLocks noChangeAspect="1" noChangeArrowheads="1"/>
          </p:cNvPicPr>
          <p:nvPr/>
        </p:nvPicPr>
        <p:blipFill>
          <a:blip r:embed="rId2"/>
          <a:srcRect/>
          <a:stretch>
            <a:fillRect/>
          </a:stretch>
        </p:blipFill>
        <p:spPr bwMode="auto">
          <a:xfrm>
            <a:off x="219076" y="1498022"/>
            <a:ext cx="3003234" cy="455035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3067050" y="1479620"/>
            <a:ext cx="5943600" cy="4524315"/>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В руководстве изложены современные представления об этиологии, патогенезе, клинических проявлениях, диагностике и лечении различных типов сахарного диабета. Рассмотрены проблемы влияния беременности на течение диабета, влияние диабета на протекание и исход беременности, развитие плода и состояние новорожденного. Проанализированы вопросы регуляции фертильности у женщин с сахарным диабетом, включающие преодоление бесплодия, контрацепцию и подготовку к предстоящей беременности.</a:t>
            </a:r>
          </a:p>
          <a:p>
            <a:pPr indent="447675" algn="just"/>
            <a:r>
              <a:rPr lang="ru-RU" dirty="0" smtClean="0">
                <a:solidFill>
                  <a:schemeClr val="accent4">
                    <a:lumMod val="50000"/>
                  </a:schemeClr>
                </a:solidFill>
                <a:latin typeface="Book Antiqua" pitchFamily="18" charset="0"/>
              </a:rPr>
              <a:t>Издание предназначено врачам акушерам-гинекологам, эндокринологам, терапевтам, педиатрам, научным работникам и студентам медицинских вузов.</a:t>
            </a:r>
            <a:endParaRPr lang="ru-RU" dirty="0"/>
          </a:p>
        </p:txBody>
      </p:sp>
    </p:spTree>
  </p:cSld>
  <p:clrMapOvr>
    <a:masterClrMapping/>
  </p:clrMapOvr>
  <p:transition advClick="0" advTm="24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Древаль,  А. В.   </a:t>
            </a:r>
          </a:p>
          <a:p>
            <a:pPr lvl="0" indent="446088" algn="just" fontAlgn="base">
              <a:spcBef>
                <a:spcPct val="0"/>
              </a:spcBef>
              <a:spcAft>
                <a:spcPct val="0"/>
              </a:spcAft>
            </a:pPr>
            <a:r>
              <a:rPr lang="ru-RU" dirty="0" smtClean="0">
                <a:latin typeface="Book Antiqua" pitchFamily="18" charset="0"/>
              </a:rPr>
              <a:t>     Остеопороз, гиперпаратиреоз и дефицит витамина </a:t>
            </a:r>
            <a:r>
              <a:rPr lang="en-US" dirty="0" smtClean="0">
                <a:latin typeface="Book Antiqua" pitchFamily="18" charset="0"/>
              </a:rPr>
              <a:t>D</a:t>
            </a:r>
            <a:r>
              <a:rPr lang="ru-RU" dirty="0" smtClean="0">
                <a:latin typeface="Book Antiqua" pitchFamily="18" charset="0"/>
              </a:rPr>
              <a:t> / А. В. Древаль. -  Москва : ГЭОТАР - МЕДИА,  2019. -  160 с. - </a:t>
            </a:r>
            <a:r>
              <a:rPr lang="en-US" dirty="0" smtClean="0">
                <a:latin typeface="Book Antiqua" pitchFamily="18" charset="0"/>
              </a:rPr>
              <a:t>ISBN</a:t>
            </a:r>
            <a:r>
              <a:rPr lang="ru-RU" dirty="0" smtClean="0"/>
              <a:t>  </a:t>
            </a:r>
            <a:r>
              <a:rPr lang="ru-RU" dirty="0" smtClean="0">
                <a:latin typeface="Book Antiqua" pitchFamily="18" charset="0"/>
              </a:rPr>
              <a:t>978-5-9704-4317-0</a:t>
            </a:r>
            <a:r>
              <a:rPr lang="ru-RU" dirty="0" smtClean="0"/>
              <a:t> </a:t>
            </a:r>
            <a:r>
              <a:rPr lang="ru-RU" dirty="0" smtClean="0">
                <a:latin typeface="Book Antiqua" pitchFamily="18" charset="0"/>
              </a:rPr>
              <a:t>.</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48866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9218" name="Picture 2" descr="https://cdn1.ozone.ru/multimedia/1020036875.jpg"/>
          <p:cNvPicPr>
            <a:picLocks noChangeAspect="1" noChangeArrowheads="1"/>
          </p:cNvPicPr>
          <p:nvPr/>
        </p:nvPicPr>
        <p:blipFill>
          <a:blip r:embed="rId2"/>
          <a:srcRect/>
          <a:stretch>
            <a:fillRect/>
          </a:stretch>
        </p:blipFill>
        <p:spPr bwMode="auto">
          <a:xfrm>
            <a:off x="6169438" y="1438274"/>
            <a:ext cx="2974562" cy="4772025"/>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133349" y="1228100"/>
            <a:ext cx="6315076" cy="5324535"/>
          </a:xfrm>
          <a:prstGeom prst="rect">
            <a:avLst/>
          </a:prstGeom>
        </p:spPr>
        <p:txBody>
          <a:bodyPr wrap="square">
            <a:spAutoFit/>
          </a:bodyPr>
          <a:lstStyle/>
          <a:p>
            <a:pPr indent="447675" algn="just"/>
            <a:r>
              <a:rPr lang="ru-RU" sz="1700" dirty="0" smtClean="0">
                <a:solidFill>
                  <a:schemeClr val="accent4">
                    <a:lumMod val="50000"/>
                  </a:schemeClr>
                </a:solidFill>
                <a:latin typeface="Book Antiqua" pitchFamily="18" charset="0"/>
              </a:rPr>
              <a:t>Остеопороз, гиперпаратиреоз и дефицит витамина D - тесно связанные друг с другом патологические состояния, развивающиеся главным образом вследствие нарушения метаболизма кальция в организме. Однако в руководствах, посвященных остеопорозу, влияние гиперпаратиреоза и дефицита витамина D на развитие остеопороза обстоятельно не описывается. Вместе с тем в руководствах по гиперпаратиреозу, которые обычно пишут эндокринологи, остеопороз рассматривается только как одно из его проявлений, а роль витамина D исчерпывается включением его в схему регуляции обмена кальция. В монографиях же по витамину D, в свою очередь, не уделяется достаточно внимания остеопорозу и гиперпаратиреозу.</a:t>
            </a:r>
          </a:p>
          <a:p>
            <a:pPr indent="447675" algn="just"/>
            <a:r>
              <a:rPr lang="ru-RU" sz="1700" dirty="0" smtClean="0">
                <a:solidFill>
                  <a:schemeClr val="accent4">
                    <a:lumMod val="50000"/>
                  </a:schemeClr>
                </a:solidFill>
                <a:latin typeface="Book Antiqua" pitchFamily="18" charset="0"/>
              </a:rPr>
              <a:t>В связи с этим возникла идея написать руководство для врачей, лечащих больных с остеопорозом, таким образом, чтобы два ключевых фактора его развития - гиперпаратиреоз и дефицит витамина D - также были представлены обстоятельно, как смежные и практически важные для его диагностики и лечения вопросы.</a:t>
            </a:r>
          </a:p>
        </p:txBody>
      </p:sp>
    </p:spTree>
  </p:cSld>
  <p:clrMapOvr>
    <a:masterClrMapping/>
  </p:clrMapOvr>
  <p:transition advClick="0" advTm="24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Венедиктова,  М. Г.   </a:t>
            </a:r>
          </a:p>
          <a:p>
            <a:pPr lvl="0" indent="446088" algn="just" fontAlgn="base">
              <a:spcBef>
                <a:spcPct val="0"/>
              </a:spcBef>
              <a:spcAft>
                <a:spcPct val="0"/>
              </a:spcAft>
            </a:pPr>
            <a:r>
              <a:rPr lang="ru-RU" dirty="0" smtClean="0">
                <a:latin typeface="Book Antiqua" pitchFamily="18" charset="0"/>
              </a:rPr>
              <a:t>     Рак тела матки / М. Г. Венедиктова, Ю. Э. Доброхотова, К. В. Морозова. -  Москва : ГЭОТАР - МЕДИА,  2019. -  64 с. - </a:t>
            </a:r>
            <a:r>
              <a:rPr lang="en-US" dirty="0" smtClean="0">
                <a:latin typeface="Book Antiqua" pitchFamily="18" charset="0"/>
              </a:rPr>
              <a:t>ISBN</a:t>
            </a:r>
            <a:r>
              <a:rPr lang="ru-RU" dirty="0" smtClean="0"/>
              <a:t>  </a:t>
            </a:r>
            <a:r>
              <a:rPr lang="en-US" dirty="0" smtClean="0">
                <a:latin typeface="Book Antiqua" pitchFamily="18" charset="0"/>
              </a:rPr>
              <a:t>978-5-9704-4823-6</a:t>
            </a:r>
            <a:r>
              <a:rPr lang="ru-RU" dirty="0" smtClean="0">
                <a:latin typeface="Book Antiqua" pitchFamily="18" charset="0"/>
              </a:rPr>
              <a:t>.</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8196" name="Picture 4" descr="http://scientific-book.ru/image/1025511066.jpg"/>
          <p:cNvPicPr>
            <a:picLocks noChangeAspect="1" noChangeArrowheads="1"/>
          </p:cNvPicPr>
          <p:nvPr/>
        </p:nvPicPr>
        <p:blipFill>
          <a:blip r:embed="rId2"/>
          <a:srcRect/>
          <a:stretch>
            <a:fillRect/>
          </a:stretch>
        </p:blipFill>
        <p:spPr bwMode="auto">
          <a:xfrm>
            <a:off x="247650" y="1590886"/>
            <a:ext cx="2649594" cy="44098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3000375" y="2088446"/>
            <a:ext cx="5848350" cy="3754874"/>
          </a:xfrm>
          <a:prstGeom prst="rect">
            <a:avLst/>
          </a:prstGeom>
        </p:spPr>
        <p:txBody>
          <a:bodyPr wrap="square">
            <a:spAutoFit/>
          </a:bodyPr>
          <a:lstStyle/>
          <a:p>
            <a:pPr indent="447675" algn="just"/>
            <a:r>
              <a:rPr lang="ru-RU" sz="1700" dirty="0" smtClean="0">
                <a:solidFill>
                  <a:schemeClr val="accent4">
                    <a:lumMod val="50000"/>
                  </a:schemeClr>
                </a:solidFill>
                <a:latin typeface="Book Antiqua" pitchFamily="18" charset="0"/>
              </a:rPr>
              <a:t>В книге отражены распространенность и частота встречаемости заболеваний эндометрия, подчеркнута актуальность проблемы. Рассмотрены </a:t>
            </a:r>
            <a:r>
              <a:rPr lang="ru-RU" sz="1700" dirty="0" err="1" smtClean="0">
                <a:solidFill>
                  <a:schemeClr val="accent4">
                    <a:lumMod val="50000"/>
                  </a:schemeClr>
                </a:solidFill>
                <a:latin typeface="Book Antiqua" pitchFamily="18" charset="0"/>
              </a:rPr>
              <a:t>этио</a:t>
            </a:r>
            <a:r>
              <a:rPr lang="ru-RU" sz="1700" dirty="0" smtClean="0">
                <a:solidFill>
                  <a:schemeClr val="accent4">
                    <a:lumMod val="50000"/>
                  </a:schemeClr>
                </a:solidFill>
                <a:latin typeface="Book Antiqua" pitchFamily="18" charset="0"/>
              </a:rPr>
              <a:t> логия и патогенез злокачественного процесса, методы диагностики и лечения, факторы прогноза и методика лечения рецидивов. Приведены варианты клинического течения процесса. Представлены современная классификация эпителиальных опухолей тела матки и список отечественной и зарубежной литературы по данной тематике.</a:t>
            </a:r>
          </a:p>
          <a:p>
            <a:pPr indent="447675" algn="just"/>
            <a:r>
              <a:rPr lang="ru-RU" sz="1700" dirty="0" smtClean="0">
                <a:solidFill>
                  <a:schemeClr val="accent4">
                    <a:lumMod val="50000"/>
                  </a:schemeClr>
                </a:solidFill>
                <a:latin typeface="Book Antiqua" pitchFamily="18" charset="0"/>
              </a:rPr>
              <a:t>Издание предназначено гинекологам, онкологам-гинекологам и врачам других специальностей, которые нацелены на расширение знаний в данной области медицины.</a:t>
            </a:r>
            <a:endParaRPr lang="ru-RU" dirty="0"/>
          </a:p>
        </p:txBody>
      </p:sp>
    </p:spTree>
  </p:cSld>
  <p:clrMapOvr>
    <a:masterClrMapping/>
  </p:clrMapOvr>
  <p:transition advClick="0" advTm="24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Доброхотова,  Ю. Э.   </a:t>
            </a:r>
          </a:p>
          <a:p>
            <a:pPr lvl="0" indent="446088" algn="just" fontAlgn="base">
              <a:spcBef>
                <a:spcPct val="0"/>
              </a:spcBef>
              <a:spcAft>
                <a:spcPct val="0"/>
              </a:spcAft>
            </a:pPr>
            <a:r>
              <a:rPr lang="ru-RU" dirty="0" smtClean="0">
                <a:latin typeface="Book Antiqua" pitchFamily="18" charset="0"/>
              </a:rPr>
              <a:t>     Гиперплазия эндометрия/ Ю. Э. Доброхотова, Л. В. Сапрыкина. – 2-е изд., перераб. и доп. -  Москва : ГЭОТАР - МЕДИА,  2019. -  112 с. - </a:t>
            </a:r>
            <a:r>
              <a:rPr lang="en-US" dirty="0" smtClean="0">
                <a:latin typeface="Book Antiqua" pitchFamily="18" charset="0"/>
              </a:rPr>
              <a:t>ISBN</a:t>
            </a:r>
            <a:r>
              <a:rPr lang="ru-RU" dirty="0" smtClean="0"/>
              <a:t>  </a:t>
            </a:r>
            <a:r>
              <a:rPr lang="ru-RU" dirty="0" smtClean="0">
                <a:latin typeface="Book Antiqua" pitchFamily="18" charset="0"/>
              </a:rPr>
              <a:t>978-5-9704-4423-8. </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161925" y="2042369"/>
            <a:ext cx="5848350" cy="3247043"/>
          </a:xfrm>
          <a:prstGeom prst="rect">
            <a:avLst/>
          </a:prstGeom>
        </p:spPr>
        <p:txBody>
          <a:bodyPr wrap="square">
            <a:spAutoFit/>
          </a:bodyPr>
          <a:lstStyle/>
          <a:p>
            <a:pPr indent="447675" algn="just"/>
            <a:r>
              <a:rPr lang="ru-RU" sz="1700" dirty="0" smtClean="0">
                <a:solidFill>
                  <a:schemeClr val="accent4">
                    <a:lumMod val="50000"/>
                  </a:schemeClr>
                </a:solidFill>
                <a:latin typeface="Book Antiqua" pitchFamily="18" charset="0"/>
              </a:rPr>
              <a:t>Книга посвящена актуальной проблеме гиперплазии эндометрия. Подробно представлены вопросы этиологии, патогенеза, клинической картины, диагностики и лечения заболевания. Приведены литературные данные и результаты собственных клинических исследований авторов. </a:t>
            </a:r>
            <a:br>
              <a:rPr lang="ru-RU" sz="1700" dirty="0" smtClean="0">
                <a:solidFill>
                  <a:schemeClr val="accent4">
                    <a:lumMod val="50000"/>
                  </a:schemeClr>
                </a:solidFill>
                <a:latin typeface="Book Antiqua" pitchFamily="18" charset="0"/>
              </a:rPr>
            </a:br>
            <a:r>
              <a:rPr lang="ru-RU" sz="1700" dirty="0" smtClean="0">
                <a:solidFill>
                  <a:schemeClr val="accent4">
                    <a:lumMod val="50000"/>
                  </a:schemeClr>
                </a:solidFill>
                <a:latin typeface="Book Antiqua" pitchFamily="18" charset="0"/>
              </a:rPr>
              <a:t>Монография предназначена акушерам-гинекологам и врачам смежных дисциплин: терапевтам, эндокринологам, врачам общей практики и иммунологам как амбулаторной, так и стационарной сети здравоохранения и санаторно-курортных учреждений.</a:t>
            </a:r>
          </a:p>
        </p:txBody>
      </p:sp>
      <p:pic>
        <p:nvPicPr>
          <p:cNvPr id="7170" name="Picture 2" descr="http://www.geotar.ru/cgi-bin/unishell?usr_data=gd-image(lots,NF0012302,,1,popup_image,00000000,)&amp;hide_Cookie=yes"/>
          <p:cNvPicPr>
            <a:picLocks noChangeAspect="1" noChangeArrowheads="1"/>
          </p:cNvPicPr>
          <p:nvPr/>
        </p:nvPicPr>
        <p:blipFill>
          <a:blip r:embed="rId2"/>
          <a:srcRect/>
          <a:stretch>
            <a:fillRect/>
          </a:stretch>
        </p:blipFill>
        <p:spPr bwMode="auto">
          <a:xfrm>
            <a:off x="5831491" y="1430337"/>
            <a:ext cx="3312509" cy="4703763"/>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24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Довлетханова,  Э. Р.   </a:t>
            </a:r>
          </a:p>
          <a:p>
            <a:pPr lvl="0" indent="446088" algn="just" fontAlgn="base">
              <a:spcBef>
                <a:spcPct val="0"/>
              </a:spcBef>
              <a:spcAft>
                <a:spcPct val="0"/>
              </a:spcAft>
            </a:pPr>
            <a:r>
              <a:rPr lang="ru-RU" dirty="0" smtClean="0">
                <a:latin typeface="Book Antiqua" pitchFamily="18" charset="0"/>
              </a:rPr>
              <a:t>     Папилломавирусная инфекция: теоретические и практические аспекты / Э. Р. Довлетханова, В. Н. Прилепская. -  Москва : ГЭОТАР - МЕДИА,  2018. -  88 с. - </a:t>
            </a:r>
            <a:r>
              <a:rPr lang="en-US" dirty="0" smtClean="0">
                <a:latin typeface="Book Antiqua" pitchFamily="18" charset="0"/>
              </a:rPr>
              <a:t>ISBN</a:t>
            </a:r>
            <a:r>
              <a:rPr lang="ru-RU" dirty="0" smtClean="0"/>
              <a:t>  </a:t>
            </a:r>
            <a:r>
              <a:rPr lang="ru-RU" dirty="0" smtClean="0">
                <a:latin typeface="Book Antiqua" pitchFamily="18" charset="0"/>
              </a:rPr>
              <a:t>978-5-9704-4539-6. </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6146" name="Picture 2" descr="http://fantasticbook.ru/pict/1023890385.jpg"/>
          <p:cNvPicPr>
            <a:picLocks noChangeAspect="1" noChangeArrowheads="1"/>
          </p:cNvPicPr>
          <p:nvPr/>
        </p:nvPicPr>
        <p:blipFill>
          <a:blip r:embed="rId2"/>
          <a:srcRect/>
          <a:stretch>
            <a:fillRect/>
          </a:stretch>
        </p:blipFill>
        <p:spPr bwMode="auto">
          <a:xfrm>
            <a:off x="238125" y="1709769"/>
            <a:ext cx="2658866" cy="446243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2762250" y="1959471"/>
            <a:ext cx="6191250" cy="3970318"/>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Заболевания, ассоциированные с вирусом папилломы человека, весьма распространены в клинической врачебной практике.</a:t>
            </a:r>
            <a:br>
              <a:rPr lang="ru-RU" dirty="0" smtClean="0">
                <a:solidFill>
                  <a:schemeClr val="accent4">
                    <a:lumMod val="50000"/>
                  </a:schemeClr>
                </a:solidFill>
                <a:latin typeface="Book Antiqua" pitchFamily="18" charset="0"/>
              </a:rPr>
            </a:br>
            <a:r>
              <a:rPr lang="ru-RU" dirty="0" smtClean="0">
                <a:solidFill>
                  <a:schemeClr val="accent4">
                    <a:lumMod val="50000"/>
                  </a:schemeClr>
                </a:solidFill>
                <a:latin typeface="Book Antiqua" pitchFamily="18" charset="0"/>
              </a:rPr>
              <a:t>В книге изложены современные данные о папилломавирусной инфекции, ее клинических проявлениях, о методах диагностики, лечения и профилактики.</a:t>
            </a:r>
          </a:p>
          <a:p>
            <a:pPr indent="447675" algn="just"/>
            <a:r>
              <a:rPr lang="ru-RU" dirty="0" smtClean="0">
                <a:solidFill>
                  <a:schemeClr val="accent4">
                    <a:lumMod val="50000"/>
                  </a:schemeClr>
                </a:solidFill>
                <a:latin typeface="Book Antiqua" pitchFamily="18" charset="0"/>
              </a:rPr>
              <a:t>Рекомендации основаны на данных литературы, результатах современных научных исследований.</a:t>
            </a:r>
            <a:br>
              <a:rPr lang="ru-RU" dirty="0" smtClean="0">
                <a:solidFill>
                  <a:schemeClr val="accent4">
                    <a:lumMod val="50000"/>
                  </a:schemeClr>
                </a:solidFill>
                <a:latin typeface="Book Antiqua" pitchFamily="18" charset="0"/>
              </a:rPr>
            </a:br>
            <a:r>
              <a:rPr lang="ru-RU" dirty="0" smtClean="0">
                <a:solidFill>
                  <a:schemeClr val="accent4">
                    <a:lumMod val="50000"/>
                  </a:schemeClr>
                </a:solidFill>
                <a:latin typeface="Book Antiqua" pitchFamily="18" charset="0"/>
              </a:rPr>
              <a:t>Издание предназначено врачам акушерам-гинекологам женских консультаций, акушерских и гинекологических стационаров, дерматовенерологам, онкологам, практикующим врачам других специальностей.</a:t>
            </a:r>
          </a:p>
        </p:txBody>
      </p:sp>
    </p:spTree>
  </p:cSld>
  <p:clrMapOvr>
    <a:masterClrMapping/>
  </p:clrMapOvr>
  <p:transition advClick="0" advTm="24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Венедиктова,  М. Г.   </a:t>
            </a:r>
          </a:p>
          <a:p>
            <a:pPr lvl="0" indent="446088" algn="just" fontAlgn="base">
              <a:spcBef>
                <a:spcPct val="0"/>
              </a:spcBef>
              <a:spcAft>
                <a:spcPct val="0"/>
              </a:spcAft>
            </a:pPr>
            <a:r>
              <a:rPr lang="ru-RU" dirty="0" smtClean="0">
                <a:latin typeface="Book Antiqua" pitchFamily="18" charset="0"/>
              </a:rPr>
              <a:t>     Трофобластическая болезнь / М. Г. Венедиктова, Ю. Э. Доброхотова, М. Д. Тер - Ованесов. -  Москва : ГЭОТАР - МЕДИА,  2019. -  64 с. - </a:t>
            </a:r>
            <a:r>
              <a:rPr lang="en-US" dirty="0" smtClean="0">
                <a:latin typeface="Book Antiqua" pitchFamily="18" charset="0"/>
              </a:rPr>
              <a:t>ISBN</a:t>
            </a:r>
            <a:r>
              <a:rPr lang="ru-RU" dirty="0" smtClean="0"/>
              <a:t>  </a:t>
            </a:r>
            <a:r>
              <a:rPr lang="ru-RU" dirty="0" smtClean="0">
                <a:latin typeface="Book Antiqua" pitchFamily="18" charset="0"/>
              </a:rPr>
              <a:t>978-5-9704-4824-3. </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5122" name="Picture 2" descr="https://c2.inlibris.ru/7a5f90baa9670b5ba6dba46f1c40e96c/picture/l/Trofoblasticheskaya-bolezny.jpg"/>
          <p:cNvPicPr>
            <a:picLocks noChangeAspect="1" noChangeArrowheads="1"/>
          </p:cNvPicPr>
          <p:nvPr/>
        </p:nvPicPr>
        <p:blipFill>
          <a:blip r:embed="rId2"/>
          <a:srcRect/>
          <a:stretch>
            <a:fillRect/>
          </a:stretch>
        </p:blipFill>
        <p:spPr bwMode="auto">
          <a:xfrm>
            <a:off x="5809087" y="1428750"/>
            <a:ext cx="3144413" cy="4465067"/>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228600" y="1574870"/>
            <a:ext cx="5715000" cy="3970318"/>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В книге представлены основные данные по эпидемиологии трофобластической болезни. Приведена классификация опухолей по степени злокачественности, отражен характер течения опухолевого процесса. Даны современные данные о диагностике опухолей трофобласта, а также рекомендации по тактике лечения. Рассмотрены факторы прогноза течения трофобластической болезни.</a:t>
            </a:r>
          </a:p>
          <a:p>
            <a:pPr indent="447675" algn="just"/>
            <a:r>
              <a:rPr lang="ru-RU" dirty="0" smtClean="0">
                <a:solidFill>
                  <a:schemeClr val="accent4">
                    <a:lumMod val="50000"/>
                  </a:schemeClr>
                </a:solidFill>
                <a:latin typeface="Book Antiqua" pitchFamily="18" charset="0"/>
              </a:rPr>
              <a:t>Издание предназначено гинекологам, акушерам-гинекологам, онкологам-гинекологам и врачам других специальностей, которые нацелены на расширение знаний в данной области медицины.</a:t>
            </a:r>
            <a:endParaRPr lang="ru-RU" dirty="0"/>
          </a:p>
        </p:txBody>
      </p:sp>
    </p:spTree>
  </p:cSld>
  <p:clrMapOvr>
    <a:masterClrMapping/>
  </p:clrMapOvr>
  <p:transition advClick="0" advTm="24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Инсульт. Современные подходы диагностики, лечения и профилактики: методические рекомендации </a:t>
            </a:r>
            <a:r>
              <a:rPr lang="ru-RU" dirty="0" smtClean="0">
                <a:latin typeface="Book Antiqua" pitchFamily="18" charset="0"/>
              </a:rPr>
              <a:t>/под ред.  Д. Р. Хасановой, В. И. Данилова.  -  Москва : ГЭОТАР - МЕДИА,  2018.  -  352 с. - </a:t>
            </a:r>
            <a:r>
              <a:rPr lang="en-US" dirty="0" smtClean="0">
                <a:latin typeface="Book Antiqua" pitchFamily="18" charset="0"/>
              </a:rPr>
              <a:t>ISBN</a:t>
            </a:r>
            <a:r>
              <a:rPr lang="ru-RU" dirty="0" smtClean="0"/>
              <a:t>  </a:t>
            </a:r>
            <a:r>
              <a:rPr lang="ru-RU" dirty="0" smtClean="0">
                <a:latin typeface="Book Antiqua" pitchFamily="18" charset="0"/>
              </a:rPr>
              <a:t>978-5-9704-4606 -5. </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3074" name="Picture 2" descr="http://fantasticbook.ru/pict/1023562497.jpg"/>
          <p:cNvPicPr>
            <a:picLocks noChangeAspect="1" noChangeArrowheads="1"/>
          </p:cNvPicPr>
          <p:nvPr/>
        </p:nvPicPr>
        <p:blipFill>
          <a:blip r:embed="rId2"/>
          <a:srcRect/>
          <a:stretch>
            <a:fillRect/>
          </a:stretch>
        </p:blipFill>
        <p:spPr bwMode="auto">
          <a:xfrm>
            <a:off x="5765800" y="1362075"/>
            <a:ext cx="3240151" cy="4724400"/>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209550" y="1445121"/>
            <a:ext cx="5715000" cy="4247317"/>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Актуальность проблемы острых нарушений мозгового кровообращения связана с высоким уровнем заболеваемости и с тем фактом, что инсульт - одна из основных причин смертности и первая причина инвалидизации населения. Современный уровень развития инсультологии предполагает унифицированный подход к логистике инсульта, процессу лечения. Издание подготовлено на основе российских и международных протоколов, рекомендаций по диагностике, лечению и профилактике инсульта для врачей и специалистов сосудистых центров, инсультных блоков, неврологических отделений, оказывающих помощь больным с острыми нарушениями мозгового кровообращения.</a:t>
            </a:r>
            <a:endParaRPr lang="ru-RU" dirty="0"/>
          </a:p>
        </p:txBody>
      </p:sp>
    </p:spTree>
  </p:cSld>
  <p:clrMapOvr>
    <a:masterClrMapping/>
  </p:clrMapOvr>
  <p:transition advClick="0" advTm="24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Пирадов, М. А.</a:t>
            </a:r>
          </a:p>
          <a:p>
            <a:pPr lvl="0" indent="446088" algn="just" fontAlgn="base">
              <a:spcBef>
                <a:spcPct val="0"/>
              </a:spcBef>
              <a:spcAft>
                <a:spcPct val="0"/>
              </a:spcAft>
            </a:pPr>
            <a:r>
              <a:rPr lang="ru-RU" b="1" dirty="0" smtClean="0">
                <a:latin typeface="Book Antiqua" pitchFamily="18" charset="0"/>
              </a:rPr>
              <a:t>     </a:t>
            </a:r>
            <a:r>
              <a:rPr lang="ru-RU" dirty="0" smtClean="0">
                <a:latin typeface="Book Antiqua" pitchFamily="18" charset="0"/>
              </a:rPr>
              <a:t>Инсульт: пошаговая инструкция. Руководство для врачей / М. А. Пирадов, М. Ю. Максимова, М. М. Танашян. -  Москва : ГЭОТАР - МЕДИА,  2019. -  272 с. - </a:t>
            </a:r>
            <a:r>
              <a:rPr lang="en-US" dirty="0" smtClean="0">
                <a:latin typeface="Book Antiqua" pitchFamily="18" charset="0"/>
              </a:rPr>
              <a:t>ISBN</a:t>
            </a:r>
            <a:r>
              <a:rPr lang="ru-RU" dirty="0" smtClean="0"/>
              <a:t>  </a:t>
            </a:r>
            <a:r>
              <a:rPr lang="ru-RU" dirty="0" smtClean="0">
                <a:latin typeface="Book Antiqua" pitchFamily="18" charset="0"/>
              </a:rPr>
              <a:t>978-5-9704-4910-3. </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49154" name="Picture 2" descr="https://ozon-st.cdn.ngenix.net/multimedia/1026596787.jpg"/>
          <p:cNvPicPr>
            <a:picLocks noChangeAspect="1" noChangeArrowheads="1"/>
          </p:cNvPicPr>
          <p:nvPr/>
        </p:nvPicPr>
        <p:blipFill>
          <a:blip r:embed="rId2"/>
          <a:srcRect/>
          <a:stretch>
            <a:fillRect/>
          </a:stretch>
        </p:blipFill>
        <p:spPr bwMode="auto">
          <a:xfrm>
            <a:off x="148391" y="1743075"/>
            <a:ext cx="2869843" cy="41243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Прямоугольник 7"/>
          <p:cNvSpPr/>
          <p:nvPr/>
        </p:nvSpPr>
        <p:spPr>
          <a:xfrm>
            <a:off x="2838450" y="1511796"/>
            <a:ext cx="6038850" cy="4524315"/>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В руководстве с современных позиций освещены диагностика, лечение и профилактика инсульта на различных этапах оказания медицинской помощи. Большое место отведено вопросам реабилитации больных. Особую ценность представляет то, что рекомендации по выбору высокотехнологичных методов диагностики, лечения, реабилитации основываются на научных данных, имеющих высокий уровень доказательности.</a:t>
            </a:r>
          </a:p>
          <a:p>
            <a:pPr indent="447675" algn="just"/>
            <a:r>
              <a:rPr lang="ru-RU" dirty="0" smtClean="0">
                <a:solidFill>
                  <a:schemeClr val="accent4">
                    <a:lumMod val="50000"/>
                  </a:schemeClr>
                </a:solidFill>
                <a:latin typeface="Book Antiqua" pitchFamily="18" charset="0"/>
              </a:rPr>
              <a:t>Издание адресовано врачам общей практики, врачам скорой медицинской помощи, неврологам, реаниматологам, нейрохирургам и другим специалистам, деятельность которых направлена на своевременное распознавание острых нарушений мозгового кровообращения и организацию эффективного лечения больных.</a:t>
            </a:r>
            <a:endParaRPr lang="ru-RU" dirty="0"/>
          </a:p>
        </p:txBody>
      </p:sp>
    </p:spTree>
  </p:cSld>
  <p:clrMapOvr>
    <a:masterClrMapping/>
  </p:clrMapOvr>
  <p:transition advClick="0" advTm="24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61915"/>
            <a:ext cx="8793407" cy="646331"/>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Острый синусит </a:t>
            </a:r>
            <a:r>
              <a:rPr lang="ru-RU" dirty="0" smtClean="0">
                <a:latin typeface="Book Antiqua" pitchFamily="18" charset="0"/>
              </a:rPr>
              <a:t>/ А. И. Крюков и др. -  Москва : ГЭОТАР - МЕДИА,  2018. -  80 с. - </a:t>
            </a:r>
            <a:r>
              <a:rPr lang="en-US" dirty="0" smtClean="0">
                <a:latin typeface="Book Antiqua" pitchFamily="18" charset="0"/>
              </a:rPr>
              <a:t>ISBN</a:t>
            </a:r>
            <a:r>
              <a:rPr lang="ru-RU" dirty="0" smtClean="0"/>
              <a:t>  </a:t>
            </a:r>
            <a:r>
              <a:rPr lang="ru-RU" dirty="0" smtClean="0">
                <a:latin typeface="Book Antiqua" pitchFamily="18" charset="0"/>
              </a:rPr>
              <a:t>978-5-9704-4741-3. </a:t>
            </a:r>
            <a:r>
              <a:rPr lang="ru-RU" dirty="0" smtClean="0"/>
              <a:t> –</a:t>
            </a:r>
            <a:r>
              <a:rPr lang="ru-RU" dirty="0" smtClean="0">
                <a:latin typeface="Book Antiqua" pitchFamily="18" charset="0"/>
              </a:rPr>
              <a:t> Текст  : непосредственный.</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142875" y="2119343"/>
            <a:ext cx="6000750" cy="2862322"/>
          </a:xfrm>
          <a:prstGeom prst="rect">
            <a:avLst/>
          </a:prstGeom>
        </p:spPr>
        <p:txBody>
          <a:bodyPr wrap="square">
            <a:spAutoFit/>
          </a:bodyPr>
          <a:lstStyle/>
          <a:p>
            <a:pPr indent="447675" algn="just"/>
            <a:r>
              <a:rPr lang="ru-RU" dirty="0" smtClean="0">
                <a:solidFill>
                  <a:schemeClr val="accent4">
                    <a:lumMod val="50000"/>
                  </a:schemeClr>
                </a:solidFill>
                <a:latin typeface="Book Antiqua" pitchFamily="18" charset="0"/>
              </a:rPr>
              <a:t>В клиническом руководстве освещены вопросы эпидемиологии, этиологии, патогенеза острого синусита, представлена классификация данного патологического состояния. Включены материалы о современных методах диагностики и лечения как самого заболевания, так и его осложнений.</a:t>
            </a:r>
          </a:p>
          <a:p>
            <a:pPr indent="447675" algn="just"/>
            <a:r>
              <a:rPr lang="ru-RU" dirty="0" smtClean="0">
                <a:solidFill>
                  <a:schemeClr val="accent4">
                    <a:lumMod val="50000"/>
                  </a:schemeClr>
                </a:solidFill>
                <a:latin typeface="Book Antiqua" pitchFamily="18" charset="0"/>
              </a:rPr>
              <a:t>Издание предназначено практикующим врачам общей практики, терапевтам, педиатрам, врачам - оториноларингологам, ординаторам, интернам и студентам медицинских вузов.</a:t>
            </a:r>
          </a:p>
        </p:txBody>
      </p:sp>
      <p:pic>
        <p:nvPicPr>
          <p:cNvPr id="4098" name="Picture 2" descr="http://ozon-st.cdn.ngenix.net/multimedia/1024077427.jpg"/>
          <p:cNvPicPr>
            <a:picLocks noChangeAspect="1" noChangeArrowheads="1"/>
          </p:cNvPicPr>
          <p:nvPr/>
        </p:nvPicPr>
        <p:blipFill>
          <a:blip r:embed="rId2"/>
          <a:srcRect/>
          <a:stretch>
            <a:fillRect/>
          </a:stretch>
        </p:blipFill>
        <p:spPr bwMode="auto">
          <a:xfrm>
            <a:off x="5961936" y="1285875"/>
            <a:ext cx="3182064" cy="4600575"/>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24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646331"/>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Ринит </a:t>
            </a:r>
            <a:r>
              <a:rPr lang="ru-RU" dirty="0" smtClean="0">
                <a:latin typeface="Book Antiqua" pitchFamily="18" charset="0"/>
              </a:rPr>
              <a:t>/А. И. Крюков и др. -  Москва : ГЭОТАР - МЕДИА,  2018. -  96 с. - </a:t>
            </a:r>
            <a:r>
              <a:rPr lang="en-US" dirty="0" smtClean="0">
                <a:latin typeface="Book Antiqua" pitchFamily="18" charset="0"/>
              </a:rPr>
              <a:t>ISBN</a:t>
            </a:r>
            <a:r>
              <a:rPr lang="ru-RU" dirty="0" smtClean="0"/>
              <a:t>  </a:t>
            </a:r>
            <a:r>
              <a:rPr lang="ru-RU" dirty="0" smtClean="0">
                <a:latin typeface="Book Antiqua" pitchFamily="18" charset="0"/>
              </a:rPr>
              <a:t>978-5-9704-4618-8.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48866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48130" name="Picture 2" descr="http://my-bookshop.ru/image/1023564438.jpg"/>
          <p:cNvPicPr>
            <a:picLocks noChangeAspect="1" noChangeArrowheads="1"/>
          </p:cNvPicPr>
          <p:nvPr/>
        </p:nvPicPr>
        <p:blipFill>
          <a:blip r:embed="rId2"/>
          <a:srcRect/>
          <a:stretch>
            <a:fillRect/>
          </a:stretch>
        </p:blipFill>
        <p:spPr bwMode="auto">
          <a:xfrm>
            <a:off x="160623" y="1430523"/>
            <a:ext cx="3090141" cy="439877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3362325" y="952649"/>
            <a:ext cx="5562600" cy="5324535"/>
          </a:xfrm>
          <a:prstGeom prst="rect">
            <a:avLst/>
          </a:prstGeom>
        </p:spPr>
        <p:txBody>
          <a:bodyPr wrap="square">
            <a:spAutoFit/>
          </a:bodyPr>
          <a:lstStyle/>
          <a:p>
            <a:pPr indent="447675" algn="just"/>
            <a:r>
              <a:rPr lang="ru-RU" sz="1700" dirty="0" smtClean="0">
                <a:solidFill>
                  <a:schemeClr val="accent4">
                    <a:lumMod val="50000"/>
                  </a:schemeClr>
                </a:solidFill>
                <a:latin typeface="Book Antiqua" pitchFamily="18" charset="0"/>
              </a:rPr>
              <a:t>Проблема носового дыхания актуальна для современной медицины. На сегодняшний день существует множество классификаций ринита, согласно которым разработаны различные схемы консервативного лечения пациентов с острым и хроническим насморком. Проанализировав большое количество стандартов диагностики и лечения ринита в Российской Федерации, а также соотнеся их с международными рекомендациями, авторы составили данное руководство для врачей общей практики. В нем отражены основные вопросы диагностики, клинической картины, профилактики и лечения различных форм ринита. Отдельное внимание уделено особенностям ведения пациентов на этапе поликлинического наблюдения после хирургических вмешательств на полости носа.</a:t>
            </a:r>
          </a:p>
          <a:p>
            <a:pPr indent="447675" algn="just"/>
            <a:r>
              <a:rPr lang="ru-RU" sz="1700" dirty="0" smtClean="0">
                <a:solidFill>
                  <a:schemeClr val="accent4">
                    <a:lumMod val="50000"/>
                  </a:schemeClr>
                </a:solidFill>
                <a:latin typeface="Book Antiqua" pitchFamily="18" charset="0"/>
              </a:rPr>
              <a:t>Издание предназначено врачам общей практики, оториноларингологам, терапевтам, семейным врачам, клиническим интернам и ординаторам.</a:t>
            </a:r>
          </a:p>
        </p:txBody>
      </p:sp>
    </p:spTree>
  </p:cSld>
  <p:clrMapOvr>
    <a:masterClrMapping/>
  </p:clrMapOvr>
  <p:transition advClick="0" advTm="24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646331"/>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Хронический тонзиллит</a:t>
            </a:r>
            <a:r>
              <a:rPr lang="ru-RU" dirty="0" smtClean="0">
                <a:latin typeface="Book Antiqua" pitchFamily="18" charset="0"/>
              </a:rPr>
              <a:t>/ А. И. Крюков и др. -  Москва : ГЭОТАР - МЕДИА,  2019. -  112 с. - </a:t>
            </a:r>
            <a:r>
              <a:rPr lang="en-US" dirty="0" smtClean="0">
                <a:latin typeface="Book Antiqua" pitchFamily="18" charset="0"/>
              </a:rPr>
              <a:t>ISBN</a:t>
            </a:r>
            <a:r>
              <a:rPr lang="ru-RU" dirty="0" smtClean="0"/>
              <a:t>   </a:t>
            </a:r>
            <a:r>
              <a:rPr lang="ru-RU" dirty="0" smtClean="0">
                <a:latin typeface="Book Antiqua" pitchFamily="18" charset="0"/>
              </a:rPr>
              <a:t>978-5-9704-4815-1.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47106" name="Picture 2" descr="https://img.chaconne.ru/img/4005346_842129.jpg"/>
          <p:cNvPicPr>
            <a:picLocks noChangeAspect="1" noChangeArrowheads="1"/>
          </p:cNvPicPr>
          <p:nvPr/>
        </p:nvPicPr>
        <p:blipFill>
          <a:blip r:embed="rId2"/>
          <a:srcRect/>
          <a:stretch>
            <a:fillRect/>
          </a:stretch>
        </p:blipFill>
        <p:spPr bwMode="auto">
          <a:xfrm>
            <a:off x="5518462" y="1106488"/>
            <a:ext cx="3466787" cy="4922838"/>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190500" y="1388745"/>
            <a:ext cx="5600700" cy="4278094"/>
          </a:xfrm>
          <a:prstGeom prst="rect">
            <a:avLst/>
          </a:prstGeom>
        </p:spPr>
        <p:txBody>
          <a:bodyPr wrap="square">
            <a:spAutoFit/>
          </a:bodyPr>
          <a:lstStyle/>
          <a:p>
            <a:pPr indent="447675" algn="just"/>
            <a:r>
              <a:rPr lang="ru-RU" sz="1700" dirty="0" smtClean="0">
                <a:solidFill>
                  <a:schemeClr val="accent4">
                    <a:lumMod val="50000"/>
                  </a:schemeClr>
                </a:solidFill>
                <a:latin typeface="Book Antiqua" pitchFamily="18" charset="0"/>
              </a:rPr>
              <a:t>Хронический тонзиллит является одним из наиболее распространенных заболеваний в практике врача - оториноларинголога. Высокая распространенность этой патологии заставляет совершенствовать имеющиеся методы диагностики и лечения, а также искать новые, более эффективные. Данное руководство создано на основе анализа большого количества стандартов диагностики и лечения хронического тонзиллита. В нем отражены основные положения диагностики, клинической картины, профилактики и лечения различных форм хронического тонзиллита.</a:t>
            </a:r>
          </a:p>
          <a:p>
            <a:pPr indent="447675" algn="just"/>
            <a:r>
              <a:rPr lang="ru-RU" sz="1700" dirty="0" smtClean="0">
                <a:solidFill>
                  <a:schemeClr val="accent4">
                    <a:lumMod val="50000"/>
                  </a:schemeClr>
                </a:solidFill>
                <a:latin typeface="Book Antiqua" pitchFamily="18" charset="0"/>
              </a:rPr>
              <a:t>Издание предназначено врачам общей практики, врачам - оториноларингологам, терапевтам, семейным врачам, интернам и клиническим ординаторам.</a:t>
            </a:r>
          </a:p>
        </p:txBody>
      </p:sp>
    </p:spTree>
  </p:cSld>
  <p:clrMapOvr>
    <a:masterClrMapping/>
  </p:clrMapOvr>
  <p:transition advClick="0" advTm="24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923330"/>
          </a:xfrm>
          <a:prstGeom prst="rect">
            <a:avLst/>
          </a:prstGeom>
        </p:spPr>
        <p:txBody>
          <a:bodyPr wrap="square">
            <a:spAutoFit/>
          </a:bodyPr>
          <a:lstStyle/>
          <a:p>
            <a:pPr algn="just"/>
            <a:r>
              <a:rPr lang="ru-RU" b="1" dirty="0" smtClean="0">
                <a:latin typeface="Book Antiqua" pitchFamily="18" charset="0"/>
              </a:rPr>
              <a:t>     Заболевания молочных желез в гинекологии</a:t>
            </a:r>
            <a:r>
              <a:rPr lang="ru-RU" dirty="0" smtClean="0">
                <a:latin typeface="Book Antiqua" pitchFamily="18" charset="0"/>
              </a:rPr>
              <a:t>/Н. М. Подзолкова и др. -  Москва : ГЭОТАР - МЕДИА,  2018. -  80 с. – </a:t>
            </a:r>
            <a:r>
              <a:rPr lang="en-US" dirty="0" smtClean="0">
                <a:latin typeface="Book Antiqua" pitchFamily="18" charset="0"/>
              </a:rPr>
              <a:t>ISBN</a:t>
            </a:r>
            <a:r>
              <a:rPr lang="ru-RU" dirty="0" smtClean="0">
                <a:latin typeface="Book Antiqua" pitchFamily="18" charset="0"/>
              </a:rPr>
              <a:t> 978-5-9704-4612-6. </a:t>
            </a:r>
            <a:r>
              <a:rPr lang="ru-RU" dirty="0" smtClean="0"/>
              <a:t>–</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12290" name="Picture 2" descr="http://ozon-st.cdn.ngenix.net/multimedia/1022819483.jpg"/>
          <p:cNvPicPr>
            <a:picLocks noChangeAspect="1" noChangeArrowheads="1"/>
          </p:cNvPicPr>
          <p:nvPr/>
        </p:nvPicPr>
        <p:blipFill>
          <a:blip r:embed="rId2"/>
          <a:srcRect/>
          <a:stretch>
            <a:fillRect/>
          </a:stretch>
        </p:blipFill>
        <p:spPr bwMode="auto">
          <a:xfrm>
            <a:off x="160599" y="1466850"/>
            <a:ext cx="2874050" cy="48101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2905125" y="1362224"/>
            <a:ext cx="6115050" cy="4801314"/>
          </a:xfrm>
          <a:prstGeom prst="rect">
            <a:avLst/>
          </a:prstGeom>
        </p:spPr>
        <p:txBody>
          <a:bodyPr wrap="square">
            <a:spAutoFit/>
          </a:bodyPr>
          <a:lstStyle/>
          <a:p>
            <a:pPr indent="542925" algn="just"/>
            <a:r>
              <a:rPr lang="ru-RU" sz="1700" dirty="0" smtClean="0">
                <a:solidFill>
                  <a:schemeClr val="accent4">
                    <a:lumMod val="50000"/>
                  </a:schemeClr>
                </a:solidFill>
                <a:latin typeface="Book Antiqua" pitchFamily="18" charset="0"/>
              </a:rPr>
              <a:t>Издание посвящено вопросам маммологии, с которыми врач-гинеколог ежедневно сталкивается в своей практике. В нем представлена информация об особенностях анатомии и развития молочных желез, ключевых моментах гормональной регуляции, принципах первичной и вторичной профилактики рака молочной железы, возможностях и ограничениях методов клинической, инструментальной и морфологической диагностики. Отражены также патогенез, диагностика и лечение доброкачественной дисплазии молочных желез - большой группы женских заболеваний, часто вызывающих дискомфорт и маскирующих злокачественные новообразования.</a:t>
            </a:r>
          </a:p>
          <a:p>
            <a:pPr indent="542925" algn="just"/>
            <a:r>
              <a:rPr lang="ru-RU" sz="1700" dirty="0" smtClean="0">
                <a:solidFill>
                  <a:schemeClr val="accent4">
                    <a:lumMod val="50000"/>
                  </a:schemeClr>
                </a:solidFill>
                <a:latin typeface="Book Antiqua" pitchFamily="18" charset="0"/>
              </a:rPr>
              <a:t>Книга предназначена для практикующих акушеров-гинекологов, врачей, обучающихся в системе непрерывного профессионального образования по специальности "Акушерство и гинекология", студентов медицинских вузов.</a:t>
            </a:r>
            <a:endParaRPr lang="ru-RU" dirty="0"/>
          </a:p>
        </p:txBody>
      </p:sp>
    </p:spTree>
  </p:cSld>
  <p:clrMapOvr>
    <a:masterClrMapping/>
  </p:clrMapOvr>
  <p:transition advClick="0" advTm="24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923330"/>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Неразвивающаяся беременность </a:t>
            </a:r>
            <a:r>
              <a:rPr lang="ru-RU" dirty="0" smtClean="0">
                <a:latin typeface="Book Antiqua" pitchFamily="18" charset="0"/>
              </a:rPr>
              <a:t>/под ред.  В. Е. Радзинского. – 3-е изд., перераб. и доп. -  Москва : ГЭОТАР - МЕДИА,  2019. -  184 с. – </a:t>
            </a:r>
            <a:r>
              <a:rPr lang="en-US" dirty="0" smtClean="0">
                <a:latin typeface="Book Antiqua" pitchFamily="18" charset="0"/>
              </a:rPr>
              <a:t>ISBN</a:t>
            </a:r>
            <a:r>
              <a:rPr lang="ru-RU" dirty="0" smtClean="0">
                <a:latin typeface="Book Antiqua" pitchFamily="18" charset="0"/>
              </a:rPr>
              <a:t> </a:t>
            </a:r>
            <a:r>
              <a:rPr lang="ru-RU" dirty="0" smtClean="0"/>
              <a:t> </a:t>
            </a:r>
            <a:r>
              <a:rPr lang="ru-RU" dirty="0" smtClean="0">
                <a:latin typeface="Book Antiqua" pitchFamily="18" charset="0"/>
              </a:rPr>
              <a:t>978-5-9704-4963-9.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11266" name="Picture 2" descr="https://bookmos.ru/components/com_jshopping/files/img_products/nerazvivayushchayasya-beremennost-biblioteka-vracha-specialista-2019-978-5-9704-4963-9.jpg"/>
          <p:cNvPicPr>
            <a:picLocks noChangeAspect="1" noChangeArrowheads="1"/>
          </p:cNvPicPr>
          <p:nvPr/>
        </p:nvPicPr>
        <p:blipFill>
          <a:blip r:embed="rId2"/>
          <a:srcRect/>
          <a:stretch>
            <a:fillRect/>
          </a:stretch>
        </p:blipFill>
        <p:spPr bwMode="auto">
          <a:xfrm>
            <a:off x="6022662" y="1473200"/>
            <a:ext cx="3121338" cy="4432300"/>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161924" y="1104781"/>
            <a:ext cx="6048376" cy="5262979"/>
          </a:xfrm>
          <a:prstGeom prst="rect">
            <a:avLst/>
          </a:prstGeom>
        </p:spPr>
        <p:txBody>
          <a:bodyPr wrap="square">
            <a:spAutoFit/>
          </a:bodyPr>
          <a:lstStyle/>
          <a:p>
            <a:pPr indent="542925" algn="just"/>
            <a:r>
              <a:rPr lang="ru-RU" sz="1600" dirty="0" smtClean="0">
                <a:solidFill>
                  <a:schemeClr val="accent4">
                    <a:lumMod val="50000"/>
                  </a:schemeClr>
                </a:solidFill>
                <a:latin typeface="Book Antiqua" pitchFamily="18" charset="0"/>
              </a:rPr>
              <a:t>Научные представления о факторах </a:t>
            </a:r>
            <a:r>
              <a:rPr lang="ru-RU" sz="1600" dirty="0" err="1" smtClean="0">
                <a:solidFill>
                  <a:schemeClr val="accent4">
                    <a:lumMod val="50000"/>
                  </a:schemeClr>
                </a:solidFill>
                <a:latin typeface="Book Antiqua" pitchFamily="18" charset="0"/>
              </a:rPr>
              <a:t>невынашивания</a:t>
            </a:r>
            <a:r>
              <a:rPr lang="ru-RU" sz="1600" dirty="0" smtClean="0">
                <a:solidFill>
                  <a:schemeClr val="accent4">
                    <a:lumMod val="50000"/>
                  </a:schemeClr>
                </a:solidFill>
                <a:latin typeface="Book Antiqua" pitchFamily="18" charset="0"/>
              </a:rPr>
              <a:t> беременности претерпели ряд существенных изменений за те 9 лет, что прошли с момента первого издания этой монографии. Доказано, что основополагающей причиной </a:t>
            </a:r>
            <a:r>
              <a:rPr lang="ru-RU" sz="1600" dirty="0" err="1" smtClean="0">
                <a:solidFill>
                  <a:schemeClr val="accent4">
                    <a:lumMod val="50000"/>
                  </a:schemeClr>
                </a:solidFill>
                <a:latin typeface="Book Antiqua" pitchFamily="18" charset="0"/>
              </a:rPr>
              <a:t>невынашивания</a:t>
            </a:r>
            <a:r>
              <a:rPr lang="ru-RU" sz="1600" dirty="0" smtClean="0">
                <a:solidFill>
                  <a:schemeClr val="accent4">
                    <a:lumMod val="50000"/>
                  </a:schemeClr>
                </a:solidFill>
                <a:latin typeface="Book Antiqua" pitchFamily="18" charset="0"/>
              </a:rPr>
              <a:t> является нарушение </a:t>
            </a:r>
            <a:r>
              <a:rPr lang="ru-RU" sz="1600" dirty="0" err="1" smtClean="0">
                <a:solidFill>
                  <a:schemeClr val="accent4">
                    <a:lumMod val="50000"/>
                  </a:schemeClr>
                </a:solidFill>
                <a:latin typeface="Book Antiqua" pitchFamily="18" charset="0"/>
              </a:rPr>
              <a:t>рецептивности</a:t>
            </a:r>
            <a:r>
              <a:rPr lang="ru-RU" sz="1600" dirty="0" smtClean="0">
                <a:solidFill>
                  <a:schemeClr val="accent4">
                    <a:lumMod val="50000"/>
                  </a:schemeClr>
                </a:solidFill>
                <a:latin typeface="Book Antiqua" pitchFamily="18" charset="0"/>
              </a:rPr>
              <a:t> эндометрия как следствие не только "агрессивного" отношения к пациентке и многочисленных выскабливаний матки, но и отсутствия реабилитационных мероприятий после неблагоприятных исходов беременности, а также </a:t>
            </a:r>
            <a:r>
              <a:rPr lang="ru-RU" sz="1600" dirty="0" err="1" smtClean="0">
                <a:solidFill>
                  <a:schemeClr val="accent4">
                    <a:lumMod val="50000"/>
                  </a:schemeClr>
                </a:solidFill>
                <a:latin typeface="Book Antiqua" pitchFamily="18" charset="0"/>
              </a:rPr>
              <a:t>патогенетически</a:t>
            </a:r>
            <a:r>
              <a:rPr lang="ru-RU" sz="1600" dirty="0" smtClean="0">
                <a:solidFill>
                  <a:schemeClr val="accent4">
                    <a:lumMod val="50000"/>
                  </a:schemeClr>
                </a:solidFill>
                <a:latin typeface="Book Antiqua" pitchFamily="18" charset="0"/>
              </a:rPr>
              <a:t> обоснованной </a:t>
            </a:r>
            <a:r>
              <a:rPr lang="ru-RU" sz="1600" dirty="0" err="1" smtClean="0">
                <a:solidFill>
                  <a:schemeClr val="accent4">
                    <a:lumMod val="50000"/>
                  </a:schemeClr>
                </a:solidFill>
                <a:latin typeface="Book Antiqua" pitchFamily="18" charset="0"/>
              </a:rPr>
              <a:t>прегравидарной</a:t>
            </a:r>
            <a:r>
              <a:rPr lang="ru-RU" sz="1600" dirty="0" smtClean="0">
                <a:solidFill>
                  <a:schemeClr val="accent4">
                    <a:lumMod val="50000"/>
                  </a:schemeClr>
                </a:solidFill>
                <a:latin typeface="Book Antiqua" pitchFamily="18" charset="0"/>
              </a:rPr>
              <a:t> подготовки. Не подтвердилась роль наследственных </a:t>
            </a:r>
            <a:r>
              <a:rPr lang="ru-RU" sz="1600" dirty="0" err="1" smtClean="0">
                <a:solidFill>
                  <a:schemeClr val="accent4">
                    <a:lumMod val="50000"/>
                  </a:schemeClr>
                </a:solidFill>
                <a:latin typeface="Book Antiqua" pitchFamily="18" charset="0"/>
              </a:rPr>
              <a:t>тромбофилий</a:t>
            </a:r>
            <a:r>
              <a:rPr lang="ru-RU" sz="1600" dirty="0" smtClean="0">
                <a:solidFill>
                  <a:schemeClr val="accent4">
                    <a:lumMod val="50000"/>
                  </a:schemeClr>
                </a:solidFill>
                <a:latin typeface="Book Antiqua" pitchFamily="18" charset="0"/>
              </a:rPr>
              <a:t> как фактора увеличения частоты ранней потери беременности. Благодаря </a:t>
            </a:r>
            <a:r>
              <a:rPr lang="ru-RU" sz="1600" dirty="0" err="1" smtClean="0">
                <a:solidFill>
                  <a:schemeClr val="accent4">
                    <a:lumMod val="50000"/>
                  </a:schemeClr>
                </a:solidFill>
                <a:latin typeface="Book Antiqua" pitchFamily="18" charset="0"/>
              </a:rPr>
              <a:t>пайпель-биопсии</a:t>
            </a:r>
            <a:r>
              <a:rPr lang="ru-RU" sz="1600" dirty="0" smtClean="0">
                <a:solidFill>
                  <a:schemeClr val="accent4">
                    <a:lumMod val="50000"/>
                  </a:schemeClr>
                </a:solidFill>
                <a:latin typeface="Book Antiqua" pitchFamily="18" charset="0"/>
              </a:rPr>
              <a:t> эндометрия показания к </a:t>
            </a:r>
            <a:r>
              <a:rPr lang="ru-RU" sz="1600" dirty="0" err="1" smtClean="0">
                <a:solidFill>
                  <a:schemeClr val="accent4">
                    <a:lumMod val="50000"/>
                  </a:schemeClr>
                </a:solidFill>
                <a:latin typeface="Book Antiqua" pitchFamily="18" charset="0"/>
              </a:rPr>
              <a:t>антибиотикотерапии</a:t>
            </a:r>
            <a:r>
              <a:rPr lang="ru-RU" sz="1600" dirty="0" smtClean="0">
                <a:solidFill>
                  <a:schemeClr val="accent4">
                    <a:lumMod val="50000"/>
                  </a:schemeClr>
                </a:solidFill>
                <a:latin typeface="Book Antiqua" pitchFamily="18" charset="0"/>
              </a:rPr>
              <a:t> при хроническом эндометрите обнаруживаются лишь у 9-10% женщин, тогда как десятилетие назад инфекционный фактор признавали доминирующей причиной неразвивающейся беременности. Показано ограничение каскада воспалительных и увеличение регуляторных </a:t>
            </a:r>
            <a:r>
              <a:rPr lang="ru-RU" sz="1600" dirty="0" err="1" smtClean="0">
                <a:solidFill>
                  <a:schemeClr val="accent4">
                    <a:lumMod val="50000"/>
                  </a:schemeClr>
                </a:solidFill>
                <a:latin typeface="Book Antiqua" pitchFamily="18" charset="0"/>
              </a:rPr>
              <a:t>цитокинов</a:t>
            </a:r>
            <a:r>
              <a:rPr lang="ru-RU" sz="1600" dirty="0" smtClean="0">
                <a:solidFill>
                  <a:schemeClr val="accent4">
                    <a:lumMod val="50000"/>
                  </a:schemeClr>
                </a:solidFill>
                <a:latin typeface="Book Antiqua" pitchFamily="18" charset="0"/>
              </a:rPr>
              <a:t> при измененном эндометрии назначением препаратов прогестерона.</a:t>
            </a:r>
          </a:p>
        </p:txBody>
      </p:sp>
    </p:spTree>
  </p:cSld>
  <p:clrMapOvr>
    <a:masterClrMapping/>
  </p:clrMapOvr>
  <p:transition advClick="0" advTm="24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646331"/>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Мастопатии </a:t>
            </a:r>
            <a:r>
              <a:rPr lang="ru-RU" dirty="0" smtClean="0">
                <a:latin typeface="Book Antiqua" pitchFamily="18" charset="0"/>
              </a:rPr>
              <a:t>/под ред.  А. Д. Каприна, Н. И. Рожковой. -  Москва : ГЭОТАР - МЕДИА,  2019. -  320 с. – </a:t>
            </a:r>
            <a:r>
              <a:rPr lang="en-US" dirty="0" smtClean="0">
                <a:latin typeface="Book Antiqua" pitchFamily="18" charset="0"/>
              </a:rPr>
              <a:t>ISBN</a:t>
            </a:r>
            <a:r>
              <a:rPr lang="ru-RU" dirty="0" smtClean="0">
                <a:latin typeface="Book Antiqua" pitchFamily="18" charset="0"/>
              </a:rPr>
              <a:t> </a:t>
            </a:r>
            <a:r>
              <a:rPr lang="ru-RU" dirty="0" smtClean="0"/>
              <a:t> </a:t>
            </a:r>
            <a:r>
              <a:rPr lang="ru-RU" dirty="0" smtClean="0">
                <a:latin typeface="Book Antiqua" pitchFamily="18" charset="0"/>
              </a:rPr>
              <a:t>978-5-9704-4864-9.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48866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10242" name="Picture 2" descr="http://medvetlit.ru/files/folder_1/unishell_121.jpg"/>
          <p:cNvPicPr>
            <a:picLocks noChangeAspect="1" noChangeArrowheads="1"/>
          </p:cNvPicPr>
          <p:nvPr/>
        </p:nvPicPr>
        <p:blipFill>
          <a:blip r:embed="rId2"/>
          <a:srcRect/>
          <a:stretch>
            <a:fillRect/>
          </a:stretch>
        </p:blipFill>
        <p:spPr bwMode="auto">
          <a:xfrm>
            <a:off x="127001" y="1373188"/>
            <a:ext cx="3185060" cy="452278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3076576" y="810280"/>
            <a:ext cx="5915024" cy="5678478"/>
          </a:xfrm>
          <a:prstGeom prst="rect">
            <a:avLst/>
          </a:prstGeom>
        </p:spPr>
        <p:txBody>
          <a:bodyPr wrap="square">
            <a:spAutoFit/>
          </a:bodyPr>
          <a:lstStyle/>
          <a:p>
            <a:pPr indent="542925" algn="just"/>
            <a:r>
              <a:rPr lang="ru-RU" sz="1650" dirty="0" smtClean="0">
                <a:solidFill>
                  <a:schemeClr val="accent4">
                    <a:lumMod val="50000"/>
                  </a:schemeClr>
                </a:solidFill>
                <a:latin typeface="Book Antiqua" pitchFamily="18" charset="0"/>
              </a:rPr>
              <a:t>В книге изложены современные взгляды на </a:t>
            </a:r>
            <a:r>
              <a:rPr lang="ru-RU" sz="1650" dirty="0" err="1" smtClean="0">
                <a:solidFill>
                  <a:schemeClr val="accent4">
                    <a:lumMod val="50000"/>
                  </a:schemeClr>
                </a:solidFill>
                <a:latin typeface="Book Antiqua" pitchFamily="18" charset="0"/>
              </a:rPr>
              <a:t>этиопатогенез</a:t>
            </a:r>
            <a:r>
              <a:rPr lang="ru-RU" sz="1650" dirty="0" smtClean="0">
                <a:solidFill>
                  <a:schemeClr val="accent4">
                    <a:lumMod val="50000"/>
                  </a:schemeClr>
                </a:solidFill>
                <a:latin typeface="Book Antiqua" pitchFamily="18" charset="0"/>
              </a:rPr>
              <a:t> доброкачественных неопухолевых диффузных дисплазий молочной железы. Приведена клиническая, рентгенологическая и морфологическая классификация диффузных доброкачественных заболеваний молочной железы. Современные высокоинформативные диагностические технологии дают представление об особенностях клинических, рентгенологических, </a:t>
            </a:r>
            <a:r>
              <a:rPr lang="ru-RU" sz="1650" dirty="0" err="1" smtClean="0">
                <a:solidFill>
                  <a:schemeClr val="accent4">
                    <a:lumMod val="50000"/>
                  </a:schemeClr>
                </a:solidFill>
                <a:latin typeface="Book Antiqua" pitchFamily="18" charset="0"/>
              </a:rPr>
              <a:t>сонографических</a:t>
            </a:r>
            <a:r>
              <a:rPr lang="ru-RU" sz="1650" dirty="0" smtClean="0">
                <a:solidFill>
                  <a:schemeClr val="accent4">
                    <a:lumMod val="50000"/>
                  </a:schemeClr>
                </a:solidFill>
                <a:latin typeface="Book Antiqua" pitchFamily="18" charset="0"/>
              </a:rPr>
              <a:t> и патоморфологических проявлений этой группы заболеваний. Успехи молекулярной биологии позволяют обосновать патогенетические механизмы воздействия факторов риска на формирование </a:t>
            </a:r>
            <a:r>
              <a:rPr lang="ru-RU" sz="1650" dirty="0" err="1" smtClean="0">
                <a:solidFill>
                  <a:schemeClr val="accent4">
                    <a:lumMod val="50000"/>
                  </a:schemeClr>
                </a:solidFill>
                <a:latin typeface="Book Antiqua" pitchFamily="18" charset="0"/>
              </a:rPr>
              <a:t>дисгормональных</a:t>
            </a:r>
            <a:r>
              <a:rPr lang="ru-RU" sz="1650" dirty="0" smtClean="0">
                <a:solidFill>
                  <a:schemeClr val="accent4">
                    <a:lumMod val="50000"/>
                  </a:schemeClr>
                </a:solidFill>
                <a:latin typeface="Book Antiqua" pitchFamily="18" charset="0"/>
              </a:rPr>
              <a:t> перестроек молочной железы, выявить пути их возможного перехода в рак, обосновать варианты их адекватного консервативного лечения, предотвращающего развитие рака. Рассмотрены рекомендации по осуществлению профилактики заболеваний, а также программа школы женского здоровья. Иллюстративный материал показывает многообразие диффузной патологии в молочных железах.</a:t>
            </a:r>
          </a:p>
        </p:txBody>
      </p:sp>
    </p:spTree>
  </p:cSld>
  <p:clrMapOvr>
    <a:masterClrMapping/>
  </p:clrMapOvr>
  <p:transition advClick="0" advTm="24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369" y="11904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Жила, Н. Г.</a:t>
            </a:r>
          </a:p>
          <a:p>
            <a:pPr lvl="0" indent="446088" algn="just" fontAlgn="base">
              <a:spcBef>
                <a:spcPct val="0"/>
              </a:spcBef>
              <a:spcAft>
                <a:spcPct val="0"/>
              </a:spcAft>
            </a:pPr>
            <a:r>
              <a:rPr lang="ru-RU" b="1" dirty="0" smtClean="0">
                <a:latin typeface="Book Antiqua" pitchFamily="18" charset="0"/>
              </a:rPr>
              <a:t>     </a:t>
            </a:r>
            <a:r>
              <a:rPr lang="ru-RU" dirty="0" smtClean="0">
                <a:latin typeface="Book Antiqua" pitchFamily="18" charset="0"/>
              </a:rPr>
              <a:t>Амбулаторная травматология детского возраста: руководство для врачей/ Н. Г. Жила, В. И. Зорин.  -  Москва : ГЭОТАР - МЕДИА,  2017. -  256 с. – </a:t>
            </a:r>
            <a:r>
              <a:rPr lang="en-US" dirty="0" smtClean="0">
                <a:latin typeface="Book Antiqua" pitchFamily="18" charset="0"/>
              </a:rPr>
              <a:t>ISBN</a:t>
            </a:r>
            <a:r>
              <a:rPr lang="ru-RU" dirty="0" smtClean="0">
                <a:latin typeface="Book Antiqua" pitchFamily="18" charset="0"/>
              </a:rPr>
              <a:t> </a:t>
            </a:r>
            <a:r>
              <a:rPr lang="ru-RU" dirty="0" smtClean="0"/>
              <a:t>  </a:t>
            </a:r>
            <a:r>
              <a:rPr lang="ru-RU" dirty="0" smtClean="0">
                <a:latin typeface="Book Antiqua" pitchFamily="18" charset="0"/>
              </a:rPr>
              <a:t>978-5-9704-4119-0.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9218" name="Picture 2" descr="http://forkidsandmum.ru/pictures/1017253132.jpg"/>
          <p:cNvPicPr>
            <a:picLocks noChangeAspect="1" noChangeArrowheads="1"/>
          </p:cNvPicPr>
          <p:nvPr/>
        </p:nvPicPr>
        <p:blipFill>
          <a:blip r:embed="rId2"/>
          <a:srcRect/>
          <a:stretch>
            <a:fillRect/>
          </a:stretch>
        </p:blipFill>
        <p:spPr bwMode="auto">
          <a:xfrm>
            <a:off x="5943823" y="1476376"/>
            <a:ext cx="3200177" cy="4533900"/>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180974" y="1269028"/>
            <a:ext cx="6048376" cy="4939814"/>
          </a:xfrm>
          <a:prstGeom prst="rect">
            <a:avLst/>
          </a:prstGeom>
        </p:spPr>
        <p:txBody>
          <a:bodyPr wrap="square">
            <a:spAutoFit/>
          </a:bodyPr>
          <a:lstStyle/>
          <a:p>
            <a:pPr indent="542925" algn="just"/>
            <a:r>
              <a:rPr lang="ru-RU" sz="1500" dirty="0" smtClean="0">
                <a:solidFill>
                  <a:schemeClr val="accent4">
                    <a:lumMod val="50000"/>
                  </a:schemeClr>
                </a:solidFill>
                <a:latin typeface="Book Antiqua" pitchFamily="18" charset="0"/>
              </a:rPr>
              <a:t>В амбулаторном лечении в условиях городских травматологических пунктов нуждается 90-95% пострадавших детей. При этом специалист, оказывающий амбулаторную помощь пострадавшим детям, должен обладать хорошими знаниями в педиатрии, достаточным объемом знаний в вопросах диагностики и лечения травматических повреждений у детей с учетом возрастных и анатомо-физиологических особенностей. Также детскому травматологу необходимо знать нормальную рентгеноанатомию костно-суставной системы у детей и основы лучевой диагностики (рентгенологическое исследование, КТ, УЗИ, МРТ). Очень важно иметь четкое представление о затрудняющих диагностику костных повреждений отличиях детского скелета (наличие зон роста и ядер окостенения) от скелета взрослого человека. С учетом вышеизложенного в руководстве подробно рассмотрены клиническая и инструментальная диагностика, а также консервативное лечение травматических повреждений мягких тканей и костно-суставного аппарата у детей в условиях детского городского травматологического пункта, акцентировано внимание на обеспечении преемственности со специализированным стационаром.</a:t>
            </a:r>
          </a:p>
        </p:txBody>
      </p:sp>
    </p:spTree>
  </p:cSld>
  <p:clrMapOvr>
    <a:masterClrMapping/>
  </p:clrMapOvr>
  <p:transition advClick="0" advTm="24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923330"/>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Шамшева, О. В. </a:t>
            </a:r>
          </a:p>
          <a:p>
            <a:pPr lvl="0" indent="446088" algn="just" fontAlgn="base">
              <a:spcBef>
                <a:spcPct val="0"/>
              </a:spcBef>
              <a:spcAft>
                <a:spcPct val="0"/>
              </a:spcAft>
            </a:pPr>
            <a:r>
              <a:rPr lang="ru-RU" b="1" dirty="0" smtClean="0">
                <a:latin typeface="Book Antiqua" pitchFamily="18" charset="0"/>
              </a:rPr>
              <a:t>      </a:t>
            </a:r>
            <a:r>
              <a:rPr lang="ru-RU" dirty="0" smtClean="0">
                <a:latin typeface="Book Antiqua" pitchFamily="18" charset="0"/>
              </a:rPr>
              <a:t>Грипп и ОРВИ у детей /О. В. Шамшева. -  Москва : ГЭОТАР - МЕДИА,  2017. -  112 с. – </a:t>
            </a:r>
            <a:r>
              <a:rPr lang="en-US" dirty="0" smtClean="0">
                <a:latin typeface="Book Antiqua" pitchFamily="18" charset="0"/>
              </a:rPr>
              <a:t>ISBN</a:t>
            </a:r>
            <a:r>
              <a:rPr lang="ru-RU" dirty="0" smtClean="0">
                <a:latin typeface="Book Antiqua" pitchFamily="18" charset="0"/>
              </a:rPr>
              <a:t> 978-5-9704-4396-5.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8194" name="Picture 2" descr="http://cosmetics.minemegashop.ru/images/1020036938.jpg"/>
          <p:cNvPicPr>
            <a:picLocks noChangeAspect="1" noChangeArrowheads="1"/>
          </p:cNvPicPr>
          <p:nvPr/>
        </p:nvPicPr>
        <p:blipFill>
          <a:blip r:embed="rId2" cstate="print"/>
          <a:srcRect/>
          <a:stretch>
            <a:fillRect/>
          </a:stretch>
        </p:blipFill>
        <p:spPr bwMode="auto">
          <a:xfrm>
            <a:off x="137349" y="1438274"/>
            <a:ext cx="3091626" cy="447521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3028950" y="1018550"/>
            <a:ext cx="5953125" cy="5232202"/>
          </a:xfrm>
          <a:prstGeom prst="rect">
            <a:avLst/>
          </a:prstGeom>
        </p:spPr>
        <p:txBody>
          <a:bodyPr wrap="square">
            <a:spAutoFit/>
          </a:bodyPr>
          <a:lstStyle/>
          <a:p>
            <a:pPr indent="542925" algn="just"/>
            <a:r>
              <a:rPr lang="ru-RU" sz="1670" dirty="0" smtClean="0">
                <a:solidFill>
                  <a:schemeClr val="accent4">
                    <a:lumMod val="50000"/>
                  </a:schemeClr>
                </a:solidFill>
                <a:latin typeface="Book Antiqua" pitchFamily="18" charset="0"/>
              </a:rPr>
              <a:t>В руководстве изложены основные сведения о широко распространенных заболеваниях, вызываемых вирусами, </a:t>
            </a:r>
            <a:r>
              <a:rPr lang="ru-RU" sz="1670" dirty="0" err="1" smtClean="0">
                <a:solidFill>
                  <a:schemeClr val="accent4">
                    <a:lumMod val="50000"/>
                  </a:schemeClr>
                </a:solidFill>
                <a:latin typeface="Book Antiqua" pitchFamily="18" charset="0"/>
              </a:rPr>
              <a:t>тропными</a:t>
            </a:r>
            <a:r>
              <a:rPr lang="ru-RU" sz="1670" dirty="0" smtClean="0">
                <a:solidFill>
                  <a:schemeClr val="accent4">
                    <a:lumMod val="50000"/>
                  </a:schemeClr>
                </a:solidFill>
                <a:latin typeface="Book Antiqua" pitchFamily="18" charset="0"/>
              </a:rPr>
              <a:t> к эпителию, выстилающему респираторный тракт, и потому объединенных в единую группу "острые респираторные вирусные инфекции". В основных разделах приведены характеристика эпидемиологических особенностей респираторных заболеваний, этиология, патогенез, подробно описана клиническая картина, в том числе у детей. Освещены также вопросы современной лабораторной диагностики и лечения. Особое внимание обращено на необходимость подбора средств </a:t>
            </a:r>
            <a:r>
              <a:rPr lang="ru-RU" sz="1670" dirty="0" err="1" smtClean="0">
                <a:solidFill>
                  <a:schemeClr val="accent4">
                    <a:lumMod val="50000"/>
                  </a:schemeClr>
                </a:solidFill>
                <a:latin typeface="Book Antiqua" pitchFamily="18" charset="0"/>
              </a:rPr>
              <a:t>этиотропной</a:t>
            </a:r>
            <a:r>
              <a:rPr lang="ru-RU" sz="1670" dirty="0" smtClean="0">
                <a:solidFill>
                  <a:schemeClr val="accent4">
                    <a:lumMod val="50000"/>
                  </a:schemeClr>
                </a:solidFill>
                <a:latin typeface="Book Antiqua" pitchFamily="18" charset="0"/>
              </a:rPr>
              <a:t> и иммуномодулирующей терапии. На основании проведенных исследований рекомендованы различные схемы лечения и профилактики гриппа и острой респираторной вирусной инфекции у детей. Отдельная глава посвящена вакцинопрофилактике гриппа.</a:t>
            </a:r>
          </a:p>
          <a:p>
            <a:pPr indent="542925" algn="just"/>
            <a:r>
              <a:rPr lang="ru-RU" sz="1670" dirty="0" smtClean="0">
                <a:solidFill>
                  <a:schemeClr val="accent4">
                    <a:lumMod val="50000"/>
                  </a:schemeClr>
                </a:solidFill>
                <a:latin typeface="Book Antiqua" pitchFamily="18" charset="0"/>
              </a:rPr>
              <a:t>Книга предназначена для педиатров, врачей общей практики, студентов старших курсов медицинских вузов, ординаторов.</a:t>
            </a:r>
            <a:endParaRPr lang="ru-RU" sz="1670" dirty="0"/>
          </a:p>
        </p:txBody>
      </p:sp>
    </p:spTree>
  </p:cSld>
  <p:clrMapOvr>
    <a:masterClrMapping/>
  </p:clrMapOvr>
  <p:transition advClick="0" advTm="24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14290"/>
            <a:ext cx="8793407" cy="923330"/>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Аллергический риноконъюктивит у детей</a:t>
            </a:r>
            <a:r>
              <a:rPr lang="ru-RU" dirty="0" smtClean="0">
                <a:latin typeface="Book Antiqua" pitchFamily="18" charset="0"/>
              </a:rPr>
              <a:t>/под ред.  Г. Д. Тарасовой.  -  Москва : ГЭОТАР - МЕДИА,  2017. -  128 с. – </a:t>
            </a:r>
            <a:r>
              <a:rPr lang="en-US" dirty="0" smtClean="0">
                <a:latin typeface="Book Antiqua" pitchFamily="18" charset="0"/>
              </a:rPr>
              <a:t>ISBN</a:t>
            </a:r>
            <a:r>
              <a:rPr lang="ru-RU" dirty="0" smtClean="0">
                <a:latin typeface="Book Antiqua" pitchFamily="18" charset="0"/>
              </a:rPr>
              <a:t> 978-5-9704-3955-5.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152399" y="1746320"/>
            <a:ext cx="5695951" cy="3493264"/>
          </a:xfrm>
          <a:prstGeom prst="rect">
            <a:avLst/>
          </a:prstGeom>
        </p:spPr>
        <p:txBody>
          <a:bodyPr wrap="square">
            <a:spAutoFit/>
          </a:bodyPr>
          <a:lstStyle/>
          <a:p>
            <a:pPr indent="542925" algn="just"/>
            <a:r>
              <a:rPr lang="ru-RU" sz="1700" dirty="0" smtClean="0">
                <a:solidFill>
                  <a:schemeClr val="accent4">
                    <a:lumMod val="50000"/>
                  </a:schemeClr>
                </a:solidFill>
                <a:latin typeface="Book Antiqua" pitchFamily="18" charset="0"/>
              </a:rPr>
              <a:t>В книге представлены современные данные о распространенном, особенно среди детского населения, заболевании - аллергическом риноконъюнктивите. Информация основывается на доказательной базе результатов исследований отечественных и зарубежных специалистов с учетом национальных и международных клинических рекомендаций и стандартов медицинской помощи.</a:t>
            </a:r>
          </a:p>
          <a:p>
            <a:pPr indent="542925" algn="just"/>
            <a:r>
              <a:rPr lang="ru-RU" sz="1700" dirty="0" smtClean="0">
                <a:solidFill>
                  <a:schemeClr val="accent4">
                    <a:lumMod val="50000"/>
                  </a:schemeClr>
                </a:solidFill>
                <a:latin typeface="Book Antiqua" pitchFamily="18" charset="0"/>
              </a:rPr>
              <a:t>Издание предназначено для практикующих врачей-оториноларингологов, офтальмологов, аллергологов-иммунологов, педиатров, руководителей лечебных учреждений и студентов старших курсов медицинских вузов.</a:t>
            </a:r>
          </a:p>
        </p:txBody>
      </p:sp>
      <p:pic>
        <p:nvPicPr>
          <p:cNvPr id="7170" name="Picture 2" descr="https://images.by.prom.st/89585323_w640_h640_kniga-allergicheskij-rinokonyunktivit.jpg"/>
          <p:cNvPicPr>
            <a:picLocks noChangeAspect="1" noChangeArrowheads="1"/>
          </p:cNvPicPr>
          <p:nvPr/>
        </p:nvPicPr>
        <p:blipFill>
          <a:blip r:embed="rId2"/>
          <a:srcRect/>
          <a:stretch>
            <a:fillRect/>
          </a:stretch>
        </p:blipFill>
        <p:spPr bwMode="auto">
          <a:xfrm>
            <a:off x="5643809" y="1182688"/>
            <a:ext cx="3319216" cy="4713287"/>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24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128565"/>
            <a:ext cx="8793407" cy="1200329"/>
          </a:xfrm>
          <a:prstGeom prst="rect">
            <a:avLst/>
          </a:prstGeom>
        </p:spPr>
        <p:txBody>
          <a:bodyPr wrap="square">
            <a:spAutoFit/>
          </a:bodyPr>
          <a:lstStyle/>
          <a:p>
            <a:pPr lvl="0" indent="446088" algn="just" fontAlgn="base">
              <a:spcBef>
                <a:spcPct val="0"/>
              </a:spcBef>
              <a:spcAft>
                <a:spcPct val="0"/>
              </a:spcAft>
            </a:pPr>
            <a:r>
              <a:rPr lang="ru-RU" b="1" dirty="0" err="1" smtClean="0">
                <a:latin typeface="Book Antiqua" pitchFamily="18" charset="0"/>
              </a:rPr>
              <a:t>Лесняк</a:t>
            </a:r>
            <a:r>
              <a:rPr lang="ru-RU" b="1" dirty="0" smtClean="0">
                <a:latin typeface="Book Antiqua" pitchFamily="18" charset="0"/>
              </a:rPr>
              <a:t>, О. М. </a:t>
            </a:r>
          </a:p>
          <a:p>
            <a:pPr lvl="0" indent="446088" algn="just" fontAlgn="base">
              <a:spcBef>
                <a:spcPct val="0"/>
              </a:spcBef>
              <a:spcAft>
                <a:spcPct val="0"/>
              </a:spcAft>
            </a:pPr>
            <a:r>
              <a:rPr lang="ru-RU" b="1" dirty="0" smtClean="0">
                <a:latin typeface="Book Antiqua" pitchFamily="18" charset="0"/>
              </a:rPr>
              <a:t>    </a:t>
            </a:r>
            <a:r>
              <a:rPr lang="ru-RU" dirty="0" smtClean="0">
                <a:latin typeface="Book Antiqua" pitchFamily="18" charset="0"/>
              </a:rPr>
              <a:t>Остеопороз: краткое руководство для врачей /О. М. </a:t>
            </a:r>
            <a:r>
              <a:rPr lang="ru-RU" dirty="0" err="1" smtClean="0">
                <a:latin typeface="Book Antiqua" pitchFamily="18" charset="0"/>
              </a:rPr>
              <a:t>Лесняк</a:t>
            </a:r>
            <a:r>
              <a:rPr lang="ru-RU" dirty="0" smtClean="0">
                <a:latin typeface="Book Antiqua" pitchFamily="18" charset="0"/>
              </a:rPr>
              <a:t>. - Москва : ГЭОТАР - МЕДИА,  2019. -  224 с. – </a:t>
            </a:r>
            <a:r>
              <a:rPr lang="en-US" dirty="0" smtClean="0">
                <a:latin typeface="Book Antiqua" pitchFamily="18" charset="0"/>
              </a:rPr>
              <a:t>ISBN</a:t>
            </a:r>
            <a:r>
              <a:rPr lang="ru-RU" dirty="0" smtClean="0">
                <a:latin typeface="Book Antiqua" pitchFamily="18" charset="0"/>
              </a:rPr>
              <a:t> 978-5-9704-4878-6.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2524125" y="1373029"/>
            <a:ext cx="6476999" cy="4801314"/>
          </a:xfrm>
          <a:prstGeom prst="rect">
            <a:avLst/>
          </a:prstGeom>
        </p:spPr>
        <p:txBody>
          <a:bodyPr wrap="square">
            <a:spAutoFit/>
          </a:bodyPr>
          <a:lstStyle/>
          <a:p>
            <a:pPr indent="542925" algn="just"/>
            <a:r>
              <a:rPr lang="ru-RU" sz="1700" dirty="0" smtClean="0">
                <a:solidFill>
                  <a:schemeClr val="accent4">
                    <a:lumMod val="50000"/>
                  </a:schemeClr>
                </a:solidFill>
                <a:latin typeface="Book Antiqua" pitchFamily="18" charset="0"/>
              </a:rPr>
              <a:t>Книга является сокращенным вариантом издания «Остеопороз». Руководство для врачей, выпущенного ранее, что делает ее более удобной для ежедневного использования врачом. В ней исчерпывающе представлено современное состояние проблемы диагностики и лечения остеопороза. При этом многие вопросы, такие как комбинированная терапия, вторичная профилактика переломов, </a:t>
            </a:r>
            <a:r>
              <a:rPr lang="ru-RU" sz="1700" dirty="0" err="1" smtClean="0">
                <a:solidFill>
                  <a:schemeClr val="accent4">
                    <a:lumMod val="50000"/>
                  </a:schemeClr>
                </a:solidFill>
                <a:latin typeface="Book Antiqua" pitchFamily="18" charset="0"/>
              </a:rPr>
              <a:t>трабекулярный</a:t>
            </a:r>
            <a:r>
              <a:rPr lang="ru-RU" sz="1700" dirty="0" smtClean="0">
                <a:solidFill>
                  <a:schemeClr val="accent4">
                    <a:lumMod val="50000"/>
                  </a:schemeClr>
                </a:solidFill>
                <a:latin typeface="Book Antiqua" pitchFamily="18" charset="0"/>
              </a:rPr>
              <a:t> костный индекс и ряд других, ранее не получили достаточного освещения в отечественной литературе. Добавлена новая информация, появившаяся после публикации полного издания.</a:t>
            </a:r>
          </a:p>
          <a:p>
            <a:pPr indent="542925" algn="just"/>
            <a:r>
              <a:rPr lang="ru-RU" sz="1700" dirty="0" smtClean="0">
                <a:solidFill>
                  <a:schemeClr val="accent4">
                    <a:lumMod val="50000"/>
                  </a:schemeClr>
                </a:solidFill>
                <a:latin typeface="Book Antiqua" pitchFamily="18" charset="0"/>
              </a:rPr>
              <a:t>Руководство предназначено ревматологам, эндокринологам, гинекологам, ортопедам-травматологам, терапевтам, врачам общей практики, специалистам по инструментальной диагностике и другим врачам, в чьей практике встречаются пациенты с остеопорозом. Оно также будет полезно клиническим ординаторам и студентам медицинских вузов.</a:t>
            </a:r>
          </a:p>
        </p:txBody>
      </p:sp>
      <p:pic>
        <p:nvPicPr>
          <p:cNvPr id="1026" name="Picture 2" descr="Ольга Лесняк - Остеопороз. Краткое руководство для врачей обложка книги"/>
          <p:cNvPicPr>
            <a:picLocks noChangeAspect="1" noChangeArrowheads="1"/>
          </p:cNvPicPr>
          <p:nvPr/>
        </p:nvPicPr>
        <p:blipFill>
          <a:blip r:embed="rId2"/>
          <a:srcRect/>
          <a:stretch>
            <a:fillRect/>
          </a:stretch>
        </p:blipFill>
        <p:spPr bwMode="auto">
          <a:xfrm>
            <a:off x="165100" y="1790700"/>
            <a:ext cx="2428034" cy="38576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advClick="0" advTm="24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214290"/>
            <a:ext cx="8793407" cy="923330"/>
          </a:xfrm>
          <a:prstGeom prst="rect">
            <a:avLst/>
          </a:prstGeom>
        </p:spPr>
        <p:txBody>
          <a:bodyPr wrap="square">
            <a:spAutoFit/>
          </a:bodyPr>
          <a:lstStyle/>
          <a:p>
            <a:pPr lvl="0" indent="446088" algn="just" fontAlgn="base">
              <a:spcBef>
                <a:spcPct val="0"/>
              </a:spcBef>
              <a:spcAft>
                <a:spcPct val="0"/>
              </a:spcAft>
            </a:pPr>
            <a:r>
              <a:rPr lang="ru-RU" dirty="0" smtClean="0">
                <a:latin typeface="Book Antiqua" pitchFamily="18" charset="0"/>
              </a:rPr>
              <a:t>Желтухи новорожденных /Н. Н. Володин, Д.Н. Дегтярев, А. В. Дегтярева, М. В. </a:t>
            </a:r>
            <a:r>
              <a:rPr lang="ru-RU" dirty="0" err="1" smtClean="0">
                <a:latin typeface="Book Antiqua" pitchFamily="18" charset="0"/>
              </a:rPr>
              <a:t>Нароган</a:t>
            </a:r>
            <a:r>
              <a:rPr lang="ru-RU" dirty="0" smtClean="0">
                <a:latin typeface="Book Antiqua" pitchFamily="18" charset="0"/>
              </a:rPr>
              <a:t>. - Москва : ГЭОТАР - МЕДИА,  2019. -  192 с. – </a:t>
            </a:r>
            <a:r>
              <a:rPr lang="en-US" dirty="0" smtClean="0">
                <a:latin typeface="Book Antiqua" pitchFamily="18" charset="0"/>
              </a:rPr>
              <a:t>ISBN</a:t>
            </a:r>
            <a:r>
              <a:rPr lang="ru-RU" dirty="0" smtClean="0">
                <a:latin typeface="Book Antiqua" pitchFamily="18" charset="0"/>
              </a:rPr>
              <a:t> 978-5-9704-4802-1.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152400" y="2039779"/>
            <a:ext cx="6162675" cy="3231654"/>
          </a:xfrm>
          <a:prstGeom prst="rect">
            <a:avLst/>
          </a:prstGeom>
        </p:spPr>
        <p:txBody>
          <a:bodyPr wrap="square">
            <a:spAutoFit/>
          </a:bodyPr>
          <a:lstStyle/>
          <a:p>
            <a:pPr indent="542925" algn="just"/>
            <a:r>
              <a:rPr lang="ru-RU" sz="1700" dirty="0" smtClean="0">
                <a:solidFill>
                  <a:schemeClr val="accent4">
                    <a:lumMod val="50000"/>
                  </a:schemeClr>
                </a:solidFill>
                <a:latin typeface="Book Antiqua" pitchFamily="18" charset="0"/>
              </a:rPr>
              <a:t>В книге изложены современные аспекты этиологии, патогенеза, дифференциальной диагностики, профилактики и лечения </a:t>
            </a:r>
            <a:r>
              <a:rPr lang="ru-RU" sz="1700" dirty="0" err="1" smtClean="0">
                <a:solidFill>
                  <a:schemeClr val="accent4">
                    <a:lumMod val="50000"/>
                  </a:schemeClr>
                </a:solidFill>
                <a:latin typeface="Book Antiqua" pitchFamily="18" charset="0"/>
              </a:rPr>
              <a:t>гипербилирубинемии</a:t>
            </a:r>
            <a:r>
              <a:rPr lang="ru-RU" sz="1700" dirty="0" smtClean="0">
                <a:solidFill>
                  <a:schemeClr val="accent4">
                    <a:lumMod val="50000"/>
                  </a:schemeClr>
                </a:solidFill>
                <a:latin typeface="Book Antiqua" pitchFamily="18" charset="0"/>
              </a:rPr>
              <a:t> новорожденных.</a:t>
            </a:r>
          </a:p>
          <a:p>
            <a:pPr indent="542925" algn="just"/>
            <a:r>
              <a:rPr lang="ru-RU" sz="1700" dirty="0" smtClean="0">
                <a:solidFill>
                  <a:schemeClr val="accent4">
                    <a:lumMod val="50000"/>
                  </a:schemeClr>
                </a:solidFill>
                <a:latin typeface="Book Antiqua" pitchFamily="18" charset="0"/>
              </a:rPr>
              <a:t>Клиническое руководство предназначено врачам - </a:t>
            </a:r>
            <a:r>
              <a:rPr lang="ru-RU" sz="1700" dirty="0" err="1" smtClean="0">
                <a:solidFill>
                  <a:schemeClr val="accent4">
                    <a:lumMod val="50000"/>
                  </a:schemeClr>
                </a:solidFill>
                <a:latin typeface="Book Antiqua" pitchFamily="18" charset="0"/>
              </a:rPr>
              <a:t>неонатологам</a:t>
            </a:r>
            <a:r>
              <a:rPr lang="ru-RU" sz="1700" dirty="0" smtClean="0">
                <a:solidFill>
                  <a:schemeClr val="accent4">
                    <a:lumMod val="50000"/>
                  </a:schemeClr>
                </a:solidFill>
                <a:latin typeface="Book Antiqua" pitchFamily="18" charset="0"/>
              </a:rPr>
              <a:t> и педиатрам, а также другим специалистам, в чьи функциональные обязанности входит оказание медицинской помощи новорожденным и недоношенным детям.</a:t>
            </a:r>
          </a:p>
          <a:p>
            <a:pPr indent="542925" algn="just"/>
            <a:r>
              <a:rPr lang="ru-RU" sz="1700" dirty="0" smtClean="0">
                <a:solidFill>
                  <a:schemeClr val="accent4">
                    <a:lumMod val="50000"/>
                  </a:schemeClr>
                </a:solidFill>
                <a:latin typeface="Book Antiqua" pitchFamily="18" charset="0"/>
              </a:rPr>
              <a:t>Издание также может быть использовано как учебное пособие для последипломного образования врачей.</a:t>
            </a:r>
          </a:p>
        </p:txBody>
      </p:sp>
      <p:pic>
        <p:nvPicPr>
          <p:cNvPr id="49154" name="Picture 2" descr="Володин, Дегтярев, Дегтярева, Нароган - Желтухи новорожденных обложка книги"/>
          <p:cNvPicPr>
            <a:picLocks noChangeAspect="1" noChangeArrowheads="1"/>
          </p:cNvPicPr>
          <p:nvPr/>
        </p:nvPicPr>
        <p:blipFill>
          <a:blip r:embed="rId2"/>
          <a:srcRect/>
          <a:stretch>
            <a:fillRect/>
          </a:stretch>
        </p:blipFill>
        <p:spPr bwMode="auto">
          <a:xfrm>
            <a:off x="6334125" y="1205960"/>
            <a:ext cx="2666999" cy="4423316"/>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240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128565"/>
            <a:ext cx="8793407" cy="1200329"/>
          </a:xfrm>
          <a:prstGeom prst="rect">
            <a:avLst/>
          </a:prstGeom>
        </p:spPr>
        <p:txBody>
          <a:bodyPr wrap="square">
            <a:spAutoFit/>
          </a:bodyPr>
          <a:lstStyle/>
          <a:p>
            <a:pPr lvl="0" indent="446088" algn="just" fontAlgn="base">
              <a:spcBef>
                <a:spcPct val="0"/>
              </a:spcBef>
              <a:spcAft>
                <a:spcPct val="0"/>
              </a:spcAft>
            </a:pPr>
            <a:r>
              <a:rPr lang="ru-RU" b="1" dirty="0" err="1" smtClean="0">
                <a:latin typeface="Book Antiqua" pitchFamily="18" charset="0"/>
              </a:rPr>
              <a:t>Можгинский</a:t>
            </a:r>
            <a:r>
              <a:rPr lang="ru-RU" b="1" dirty="0" smtClean="0">
                <a:latin typeface="Book Antiqua" pitchFamily="18" charset="0"/>
              </a:rPr>
              <a:t>, Ю. Б. </a:t>
            </a:r>
          </a:p>
          <a:p>
            <a:pPr lvl="0" indent="446088" algn="just" fontAlgn="base">
              <a:spcBef>
                <a:spcPct val="0"/>
              </a:spcBef>
              <a:spcAft>
                <a:spcPct val="0"/>
              </a:spcAft>
            </a:pPr>
            <a:r>
              <a:rPr lang="ru-RU" b="1" dirty="0" smtClean="0">
                <a:latin typeface="Book Antiqua" pitchFamily="18" charset="0"/>
              </a:rPr>
              <a:t>    </a:t>
            </a:r>
            <a:r>
              <a:rPr lang="ru-RU" dirty="0" smtClean="0">
                <a:latin typeface="Book Antiqua" pitchFamily="18" charset="0"/>
              </a:rPr>
              <a:t>Агрессия детей и подростков: клинические особенности и принципы терапии /Ю. Б. </a:t>
            </a:r>
            <a:r>
              <a:rPr lang="ru-RU" dirty="0" err="1" smtClean="0">
                <a:latin typeface="Book Antiqua" pitchFamily="18" charset="0"/>
              </a:rPr>
              <a:t>Можгинский</a:t>
            </a:r>
            <a:r>
              <a:rPr lang="ru-RU" dirty="0" smtClean="0">
                <a:latin typeface="Book Antiqua" pitchFamily="18" charset="0"/>
              </a:rPr>
              <a:t>. - Москва : ГЭОТАР - МЕДИА,  2019. -  224 с. – </a:t>
            </a:r>
            <a:r>
              <a:rPr lang="en-US" dirty="0" smtClean="0">
                <a:latin typeface="Book Antiqua" pitchFamily="18" charset="0"/>
              </a:rPr>
              <a:t>ISBN</a:t>
            </a:r>
            <a:r>
              <a:rPr lang="ru-RU" dirty="0" smtClean="0">
                <a:latin typeface="Book Antiqua" pitchFamily="18" charset="0"/>
              </a:rPr>
              <a:t> 978-5-9704-5139-7.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2600326" y="2201704"/>
            <a:ext cx="6276974" cy="3231654"/>
          </a:xfrm>
          <a:prstGeom prst="rect">
            <a:avLst/>
          </a:prstGeom>
        </p:spPr>
        <p:txBody>
          <a:bodyPr wrap="square">
            <a:spAutoFit/>
          </a:bodyPr>
          <a:lstStyle/>
          <a:p>
            <a:pPr indent="542925" algn="just"/>
            <a:r>
              <a:rPr lang="ru-RU" sz="1700" dirty="0" smtClean="0">
                <a:solidFill>
                  <a:schemeClr val="accent4">
                    <a:lumMod val="50000"/>
                  </a:schemeClr>
                </a:solidFill>
                <a:latin typeface="Book Antiqua" pitchFamily="18" charset="0"/>
              </a:rPr>
              <a:t>В книге приведены данные о структурно-динамических особенностях патологического агрессивного поведения в детском и подростковом возрасте. Рассмотрены вопросы диагностики патологической агрессии, определения степени ее выраженности и этапа динамики, характера взаимодействия с аффективными симптомами. Описаны дифференцированные подходы к терапии данной патологии.</a:t>
            </a:r>
          </a:p>
          <a:p>
            <a:pPr indent="542925" algn="just"/>
            <a:r>
              <a:rPr lang="ru-RU" sz="1700" dirty="0" smtClean="0">
                <a:solidFill>
                  <a:schemeClr val="accent4">
                    <a:lumMod val="50000"/>
                  </a:schemeClr>
                </a:solidFill>
                <a:latin typeface="Book Antiqua" pitchFamily="18" charset="0"/>
              </a:rPr>
              <a:t>Издание предназначено врачам-психиатрам, медицинским психологам, педагогам, юристам, а также студентам старших курсов медицинских вузов, клиническим ординаторам и интернам.</a:t>
            </a:r>
          </a:p>
        </p:txBody>
      </p:sp>
      <p:pic>
        <p:nvPicPr>
          <p:cNvPr id="50178" name="Picture 2" descr="Юрий Можгинский - Агрессия детей и подростков. Клинические особенности и принципы терапии обложка книги"/>
          <p:cNvPicPr>
            <a:picLocks noChangeAspect="1" noChangeArrowheads="1"/>
          </p:cNvPicPr>
          <p:nvPr/>
        </p:nvPicPr>
        <p:blipFill>
          <a:blip r:embed="rId2"/>
          <a:srcRect/>
          <a:stretch>
            <a:fillRect/>
          </a:stretch>
        </p:blipFill>
        <p:spPr bwMode="auto">
          <a:xfrm>
            <a:off x="222250" y="1809750"/>
            <a:ext cx="2330277" cy="39417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advClick="0" advTm="24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214290"/>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Мазо, Г. Э.</a:t>
            </a:r>
          </a:p>
          <a:p>
            <a:pPr lvl="0" indent="446088" algn="just" fontAlgn="base">
              <a:spcBef>
                <a:spcPct val="0"/>
              </a:spcBef>
              <a:spcAft>
                <a:spcPct val="0"/>
              </a:spcAft>
            </a:pPr>
            <a:r>
              <a:rPr lang="ru-RU" dirty="0" smtClean="0">
                <a:latin typeface="Book Antiqua" pitchFamily="18" charset="0"/>
              </a:rPr>
              <a:t>    Депрессивное расстройство / Г. Э. Мазо, Н. Г. Незнанов. - Москва : ГЭОТАР - МЕДИА,  2019. -  112 с. – </a:t>
            </a:r>
            <a:r>
              <a:rPr lang="en-US" dirty="0" smtClean="0">
                <a:latin typeface="Book Antiqua" pitchFamily="18" charset="0"/>
              </a:rPr>
              <a:t>ISBN</a:t>
            </a:r>
            <a:r>
              <a:rPr lang="ru-RU" dirty="0" smtClean="0">
                <a:latin typeface="Book Antiqua" pitchFamily="18" charset="0"/>
              </a:rPr>
              <a:t> 978-5-9704-5038-3.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219075" y="1639729"/>
            <a:ext cx="6162675" cy="4408899"/>
          </a:xfrm>
          <a:prstGeom prst="rect">
            <a:avLst/>
          </a:prstGeom>
        </p:spPr>
        <p:txBody>
          <a:bodyPr wrap="square">
            <a:spAutoFit/>
          </a:bodyPr>
          <a:lstStyle/>
          <a:p>
            <a:pPr indent="542925" algn="just"/>
            <a:r>
              <a:rPr lang="ru-RU" sz="1650" dirty="0" smtClean="0">
                <a:solidFill>
                  <a:schemeClr val="accent4">
                    <a:lumMod val="50000"/>
                  </a:schemeClr>
                </a:solidFill>
                <a:latin typeface="Book Antiqua" pitchFamily="18" charset="0"/>
              </a:rPr>
              <a:t>В книге изложены патофизиологические механизмы формирования, принципы диагностики депрессивного расстройства. Подробно рассмотрены вопросы проведения лекарственной терапии и методы преодоления терапевтической </a:t>
            </a:r>
            <a:r>
              <a:rPr lang="ru-RU" sz="1650" dirty="0" err="1" smtClean="0">
                <a:solidFill>
                  <a:schemeClr val="accent4">
                    <a:lumMod val="50000"/>
                  </a:schemeClr>
                </a:solidFill>
                <a:latin typeface="Book Antiqua" pitchFamily="18" charset="0"/>
              </a:rPr>
              <a:t>резистентности</a:t>
            </a:r>
            <a:r>
              <a:rPr lang="ru-RU" sz="1650" dirty="0" smtClean="0">
                <a:solidFill>
                  <a:schemeClr val="accent4">
                    <a:lumMod val="50000"/>
                  </a:schemeClr>
                </a:solidFill>
                <a:latin typeface="Book Antiqua" pitchFamily="18" charset="0"/>
              </a:rPr>
              <a:t> у пациентов с депрессией. Отражены клинические особенности и специфические терапевтические подходы при депрессиях, связанных с репродуктивным циклом у женщин.</a:t>
            </a:r>
          </a:p>
          <a:p>
            <a:pPr indent="542925" algn="just"/>
            <a:r>
              <a:rPr lang="ru-RU" sz="1650" dirty="0" smtClean="0">
                <a:solidFill>
                  <a:schemeClr val="accent4">
                    <a:lumMod val="50000"/>
                  </a:schemeClr>
                </a:solidFill>
                <a:latin typeface="Book Antiqua" pitchFamily="18" charset="0"/>
              </a:rPr>
              <a:t>Данное издание поможет лучше понять проблемы депрессии, подходы к </a:t>
            </a:r>
            <a:r>
              <a:rPr lang="ru-RU" sz="1650" dirty="0" err="1" smtClean="0">
                <a:solidFill>
                  <a:schemeClr val="accent4">
                    <a:lumMod val="50000"/>
                  </a:schemeClr>
                </a:solidFill>
                <a:latin typeface="Book Antiqua" pitchFamily="18" charset="0"/>
              </a:rPr>
              <a:t>психофармакотерапии</a:t>
            </a:r>
            <a:r>
              <a:rPr lang="ru-RU" sz="1650" dirty="0" smtClean="0">
                <a:solidFill>
                  <a:schemeClr val="accent4">
                    <a:lumMod val="50000"/>
                  </a:schemeClr>
                </a:solidFill>
                <a:latin typeface="Book Antiqua" pitchFamily="18" charset="0"/>
              </a:rPr>
              <a:t> и возможности использования фармакотерапии для купирования депрессивного эпизода и проведения </a:t>
            </a:r>
            <a:r>
              <a:rPr lang="ru-RU" sz="1650" dirty="0" err="1" smtClean="0">
                <a:solidFill>
                  <a:schemeClr val="accent4">
                    <a:lumMod val="50000"/>
                  </a:schemeClr>
                </a:solidFill>
                <a:latin typeface="Book Antiqua" pitchFamily="18" charset="0"/>
              </a:rPr>
              <a:t>противорецидивного</a:t>
            </a:r>
            <a:r>
              <a:rPr lang="ru-RU" sz="1650" dirty="0" smtClean="0">
                <a:solidFill>
                  <a:schemeClr val="accent4">
                    <a:lumMod val="50000"/>
                  </a:schemeClr>
                </a:solidFill>
                <a:latin typeface="Book Antiqua" pitchFamily="18" charset="0"/>
              </a:rPr>
              <a:t> лечения.</a:t>
            </a:r>
          </a:p>
          <a:p>
            <a:pPr indent="542925" algn="just"/>
            <a:r>
              <a:rPr lang="ru-RU" sz="1650" dirty="0" smtClean="0">
                <a:solidFill>
                  <a:schemeClr val="accent4">
                    <a:lumMod val="50000"/>
                  </a:schemeClr>
                </a:solidFill>
                <a:latin typeface="Book Antiqua" pitchFamily="18" charset="0"/>
              </a:rPr>
              <a:t>Предназначено для психиатров, неврологов, психотерапевтов, семейных врачей, а также ординаторов и врачей, проходящих обучение в системе дополнительного профессионального образования по психиатрии.</a:t>
            </a:r>
          </a:p>
        </p:txBody>
      </p:sp>
      <p:pic>
        <p:nvPicPr>
          <p:cNvPr id="51202" name="Picture 2" descr="Мазо, Незнанов - Депрессивное расстройство обложка книги"/>
          <p:cNvPicPr>
            <a:picLocks noChangeAspect="1" noChangeArrowheads="1"/>
          </p:cNvPicPr>
          <p:nvPr/>
        </p:nvPicPr>
        <p:blipFill>
          <a:blip r:embed="rId2"/>
          <a:srcRect/>
          <a:stretch>
            <a:fillRect/>
          </a:stretch>
        </p:blipFill>
        <p:spPr bwMode="auto">
          <a:xfrm>
            <a:off x="6334125" y="1937471"/>
            <a:ext cx="2569613" cy="3644179"/>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24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128565"/>
            <a:ext cx="8793407" cy="1200329"/>
          </a:xfrm>
          <a:prstGeom prst="rect">
            <a:avLst/>
          </a:prstGeom>
        </p:spPr>
        <p:txBody>
          <a:bodyPr wrap="square">
            <a:spAutoFit/>
          </a:bodyPr>
          <a:lstStyle/>
          <a:p>
            <a:pPr lvl="0" indent="446088" algn="just" fontAlgn="base">
              <a:spcBef>
                <a:spcPct val="0"/>
              </a:spcBef>
              <a:spcAft>
                <a:spcPct val="0"/>
              </a:spcAft>
            </a:pPr>
            <a:r>
              <a:rPr lang="ru-RU" b="1" dirty="0" err="1" smtClean="0">
                <a:latin typeface="Book Antiqua" pitchFamily="18" charset="0"/>
              </a:rPr>
              <a:t>Кисина</a:t>
            </a:r>
            <a:r>
              <a:rPr lang="ru-RU" b="1" dirty="0" smtClean="0">
                <a:latin typeface="Book Antiqua" pitchFamily="18" charset="0"/>
              </a:rPr>
              <a:t>, В. И. </a:t>
            </a:r>
          </a:p>
          <a:p>
            <a:pPr lvl="0" indent="446088" algn="just" fontAlgn="base">
              <a:spcBef>
                <a:spcPct val="0"/>
              </a:spcBef>
              <a:spcAft>
                <a:spcPct val="0"/>
              </a:spcAft>
            </a:pPr>
            <a:r>
              <a:rPr lang="ru-RU" b="1" dirty="0" smtClean="0">
                <a:latin typeface="Book Antiqua" pitchFamily="18" charset="0"/>
              </a:rPr>
              <a:t>    </a:t>
            </a:r>
            <a:r>
              <a:rPr lang="ru-RU" dirty="0" smtClean="0">
                <a:latin typeface="Book Antiqua" pitchFamily="18" charset="0"/>
              </a:rPr>
              <a:t>Инфекции передаваемые половым путем /В. И. </a:t>
            </a:r>
            <a:r>
              <a:rPr lang="ru-RU" dirty="0" err="1" smtClean="0">
                <a:latin typeface="Book Antiqua" pitchFamily="18" charset="0"/>
              </a:rPr>
              <a:t>Кисина</a:t>
            </a:r>
            <a:r>
              <a:rPr lang="ru-RU" dirty="0" smtClean="0">
                <a:latin typeface="Book Antiqua" pitchFamily="18" charset="0"/>
              </a:rPr>
              <a:t>, А. Е. Гущин, К. И. </a:t>
            </a:r>
            <a:r>
              <a:rPr lang="ru-RU" dirty="0" err="1" smtClean="0">
                <a:latin typeface="Book Antiqua" pitchFamily="18" charset="0"/>
              </a:rPr>
              <a:t>Забиров</a:t>
            </a:r>
            <a:r>
              <a:rPr lang="ru-RU" dirty="0" smtClean="0">
                <a:latin typeface="Book Antiqua" pitchFamily="18" charset="0"/>
              </a:rPr>
              <a:t>. - Москва : ГЭОТАР - МЕДИА,  2020. -  144 с. – </a:t>
            </a:r>
            <a:r>
              <a:rPr lang="en-US" dirty="0" smtClean="0">
                <a:latin typeface="Book Antiqua" pitchFamily="18" charset="0"/>
              </a:rPr>
              <a:t>ISBN</a:t>
            </a:r>
            <a:r>
              <a:rPr lang="ru-RU" dirty="0" smtClean="0">
                <a:latin typeface="Book Antiqua" pitchFamily="18" charset="0"/>
              </a:rPr>
              <a:t> 978-5-9704-5332-2.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2743199" y="1887379"/>
            <a:ext cx="6162675" cy="3393237"/>
          </a:xfrm>
          <a:prstGeom prst="rect">
            <a:avLst/>
          </a:prstGeom>
        </p:spPr>
        <p:txBody>
          <a:bodyPr wrap="square">
            <a:spAutoFit/>
          </a:bodyPr>
          <a:lstStyle/>
          <a:p>
            <a:pPr indent="542925" algn="just"/>
            <a:r>
              <a:rPr lang="ru-RU" sz="1650" dirty="0" smtClean="0">
                <a:solidFill>
                  <a:schemeClr val="accent4">
                    <a:lumMod val="50000"/>
                  </a:schemeClr>
                </a:solidFill>
                <a:latin typeface="Book Antiqua" pitchFamily="18" charset="0"/>
              </a:rPr>
              <a:t>В книге представлены краткая клиническая характеристика инфекций, передаваемых половым путем, и других </a:t>
            </a:r>
            <a:r>
              <a:rPr lang="ru-RU" sz="1650" dirty="0" err="1" smtClean="0">
                <a:solidFill>
                  <a:schemeClr val="accent4">
                    <a:lumMod val="50000"/>
                  </a:schemeClr>
                </a:solidFill>
                <a:latin typeface="Book Antiqua" pitchFamily="18" charset="0"/>
              </a:rPr>
              <a:t>урогенитальных</a:t>
            </a:r>
            <a:r>
              <a:rPr lang="ru-RU" sz="1650" dirty="0" smtClean="0">
                <a:solidFill>
                  <a:schemeClr val="accent4">
                    <a:lumMod val="50000"/>
                  </a:schemeClr>
                </a:solidFill>
                <a:latin typeface="Book Antiqua" pitchFamily="18" charset="0"/>
              </a:rPr>
              <a:t> заболеваний, современные методы их диагностики и алгоритмы лечения. Эффективность представленных методов диагностики и лечения подтверждена в клинических исследованиях, выполненных на базе принципов доказательной медицины.</a:t>
            </a:r>
          </a:p>
          <a:p>
            <a:pPr indent="542925" algn="just"/>
            <a:r>
              <a:rPr lang="ru-RU" sz="1650" dirty="0" smtClean="0">
                <a:solidFill>
                  <a:schemeClr val="accent4">
                    <a:lumMod val="50000"/>
                  </a:schemeClr>
                </a:solidFill>
                <a:latin typeface="Book Antiqua" pitchFamily="18" charset="0"/>
              </a:rPr>
              <a:t>Издание предназначено врачам - дерматовенерологам, урологам, акушерам-гинекологам, семейным врачам, инфекционистам и другим специалистам, в компетенции которых могут находиться больные инфекциями, передаваемыми половым путем, и другими </a:t>
            </a:r>
            <a:r>
              <a:rPr lang="ru-RU" sz="1650" dirty="0" err="1" smtClean="0">
                <a:solidFill>
                  <a:schemeClr val="accent4">
                    <a:lumMod val="50000"/>
                  </a:schemeClr>
                </a:solidFill>
                <a:latin typeface="Book Antiqua" pitchFamily="18" charset="0"/>
              </a:rPr>
              <a:t>урогенитальными</a:t>
            </a:r>
            <a:r>
              <a:rPr lang="ru-RU" sz="1650" dirty="0" smtClean="0">
                <a:solidFill>
                  <a:schemeClr val="accent4">
                    <a:lumMod val="50000"/>
                  </a:schemeClr>
                </a:solidFill>
                <a:latin typeface="Book Antiqua" pitchFamily="18" charset="0"/>
              </a:rPr>
              <a:t> заболеваниями.</a:t>
            </a:r>
          </a:p>
        </p:txBody>
      </p:sp>
      <p:pic>
        <p:nvPicPr>
          <p:cNvPr id="52226" name="Picture 2" descr="Кисина, Забиров, Гущин - Инфекции, передаваемые половым путем обложка книги"/>
          <p:cNvPicPr>
            <a:picLocks noChangeAspect="1" noChangeArrowheads="1"/>
          </p:cNvPicPr>
          <p:nvPr/>
        </p:nvPicPr>
        <p:blipFill>
          <a:blip r:embed="rId2"/>
          <a:srcRect/>
          <a:stretch>
            <a:fillRect/>
          </a:stretch>
        </p:blipFill>
        <p:spPr bwMode="auto">
          <a:xfrm>
            <a:off x="212724" y="1838325"/>
            <a:ext cx="2460321" cy="35115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advClick="0" advTm="24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214290"/>
            <a:ext cx="8793407" cy="923330"/>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Лекции по ВИЧ – инфекции </a:t>
            </a:r>
            <a:r>
              <a:rPr lang="ru-RU" dirty="0" smtClean="0">
                <a:latin typeface="Book Antiqua" pitchFamily="18" charset="0"/>
              </a:rPr>
              <a:t>/ под редакцией В. В. Покровского. - Москва : ГЭОТАР - МЕДИА,  2018. -  848 с. – </a:t>
            </a:r>
            <a:r>
              <a:rPr lang="en-US" dirty="0" smtClean="0">
                <a:latin typeface="Book Antiqua" pitchFamily="18" charset="0"/>
              </a:rPr>
              <a:t>ISBN</a:t>
            </a:r>
            <a:r>
              <a:rPr lang="ru-RU" dirty="0" smtClean="0">
                <a:latin typeface="Book Antiqua" pitchFamily="18" charset="0"/>
              </a:rPr>
              <a:t> 978-5-9704-4374-3.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209550" y="1734979"/>
            <a:ext cx="6162675" cy="3885679"/>
          </a:xfrm>
          <a:prstGeom prst="rect">
            <a:avLst/>
          </a:prstGeom>
        </p:spPr>
        <p:txBody>
          <a:bodyPr wrap="square">
            <a:spAutoFit/>
          </a:bodyPr>
          <a:lstStyle/>
          <a:p>
            <a:pPr indent="542925" algn="just"/>
            <a:r>
              <a:rPr lang="ru-RU" sz="1650" dirty="0" smtClean="0">
                <a:solidFill>
                  <a:schemeClr val="accent4">
                    <a:lumMod val="50000"/>
                  </a:schemeClr>
                </a:solidFill>
                <a:latin typeface="Book Antiqua" pitchFamily="18" charset="0"/>
              </a:rPr>
              <a:t>Данные лекции включают обновленный материал двух книг, вышедших в 2015 и 2016 гг., посвященных актуальным вопросам ВИЧ-инфекции. Представлен материал более чем 25-летнего опыта научной и практической работы авторов. В книгу вошли такие важные разделы, как эпидемиологическое расследование при ВИЧ-инфекции, эпидемиологический надзор за генетическими вариантами ВИЧ, вопросы профилактики ВИЧ-инфекции (в том числе профилактика профессионального заражения, вертикальной передачи ВИЧ). В лекциях отражены актуальные клинические стороны болезни, а также течения, диагностики и лечения вторичных и сопутствующих заболеваний. </a:t>
            </a:r>
          </a:p>
          <a:p>
            <a:pPr indent="542925" algn="just"/>
            <a:r>
              <a:rPr lang="ru-RU" sz="1650" dirty="0" smtClean="0">
                <a:solidFill>
                  <a:schemeClr val="accent4">
                    <a:lumMod val="50000"/>
                  </a:schemeClr>
                </a:solidFill>
                <a:latin typeface="Book Antiqua" pitchFamily="18" charset="0"/>
              </a:rPr>
              <a:t>Это необходимая информация для практических врачей, оказывающих помощь больным ВИЧ-инфекцией.</a:t>
            </a:r>
          </a:p>
        </p:txBody>
      </p:sp>
      <p:pic>
        <p:nvPicPr>
          <p:cNvPr id="53250" name="Picture 2" descr="Покровский, Ладная, Хохлова - Лекции по ВИЧ-инфекции обложка книги"/>
          <p:cNvPicPr>
            <a:picLocks noChangeAspect="1" noChangeArrowheads="1"/>
          </p:cNvPicPr>
          <p:nvPr/>
        </p:nvPicPr>
        <p:blipFill>
          <a:blip r:embed="rId2"/>
          <a:srcRect/>
          <a:stretch>
            <a:fillRect/>
          </a:stretch>
        </p:blipFill>
        <p:spPr bwMode="auto">
          <a:xfrm>
            <a:off x="6438900" y="1779962"/>
            <a:ext cx="2486025" cy="3514337"/>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24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128565"/>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Младшая медицинская сестра по уходу за больными : учебник </a:t>
            </a:r>
            <a:r>
              <a:rPr lang="ru-RU" dirty="0" smtClean="0">
                <a:latin typeface="Book Antiqua" pitchFamily="18" charset="0"/>
              </a:rPr>
              <a:t>/С. И. Двойников, С. Р. Бабаян, Ю. А. Тарасов; под редакцией С. И. Двойникова, С. Р. Бабаяна. - Москва : ГЭОТАР - МЕДИА,  2019. -  512 с. – </a:t>
            </a:r>
            <a:r>
              <a:rPr lang="en-US" dirty="0" smtClean="0">
                <a:latin typeface="Book Antiqua" pitchFamily="18" charset="0"/>
              </a:rPr>
              <a:t>ISBN</a:t>
            </a:r>
            <a:r>
              <a:rPr lang="ru-RU" dirty="0" smtClean="0">
                <a:latin typeface="Book Antiqua" pitchFamily="18" charset="0"/>
              </a:rPr>
              <a:t> 978-5-9704-4801-4.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2743199" y="1887379"/>
            <a:ext cx="6162675" cy="3393237"/>
          </a:xfrm>
          <a:prstGeom prst="rect">
            <a:avLst/>
          </a:prstGeom>
        </p:spPr>
        <p:txBody>
          <a:bodyPr wrap="square">
            <a:spAutoFit/>
          </a:bodyPr>
          <a:lstStyle/>
          <a:p>
            <a:pPr indent="542925" algn="just"/>
            <a:r>
              <a:rPr lang="ru-RU" sz="1650" dirty="0" smtClean="0">
                <a:solidFill>
                  <a:schemeClr val="accent4">
                    <a:lumMod val="50000"/>
                  </a:schemeClr>
                </a:solidFill>
                <a:latin typeface="Book Antiqua" pitchFamily="18" charset="0"/>
              </a:rPr>
              <a:t>Учебник написан авторским коллективом преподавателей, представляющих медицинские образовательные организации высшего и среднего профессионального образования, которые участвовали в организации Национального чемпионата профессионального мастерства «Молодые профессионалы» по стандартам </a:t>
            </a:r>
            <a:r>
              <a:rPr lang="ru-RU" sz="1650" dirty="0" err="1" smtClean="0">
                <a:solidFill>
                  <a:schemeClr val="accent4">
                    <a:lumMod val="50000"/>
                  </a:schemeClr>
                </a:solidFill>
                <a:latin typeface="Book Antiqua" pitchFamily="18" charset="0"/>
              </a:rPr>
              <a:t>WorldSkills</a:t>
            </a:r>
            <a:r>
              <a:rPr lang="ru-RU" sz="1650" dirty="0" smtClean="0">
                <a:solidFill>
                  <a:schemeClr val="accent4">
                    <a:lumMod val="50000"/>
                  </a:schemeClr>
                </a:solidFill>
                <a:latin typeface="Book Antiqua" pitchFamily="18" charset="0"/>
              </a:rPr>
              <a:t> (</a:t>
            </a:r>
            <a:r>
              <a:rPr lang="ru-RU" sz="1650" dirty="0" err="1" smtClean="0">
                <a:solidFill>
                  <a:schemeClr val="accent4">
                    <a:lumMod val="50000"/>
                  </a:schemeClr>
                </a:solidFill>
                <a:latin typeface="Book Antiqua" pitchFamily="18" charset="0"/>
              </a:rPr>
              <a:t>WorldSkills</a:t>
            </a:r>
            <a:r>
              <a:rPr lang="ru-RU" sz="1650" dirty="0" smtClean="0">
                <a:solidFill>
                  <a:schemeClr val="accent4">
                    <a:lumMod val="50000"/>
                  </a:schemeClr>
                </a:solidFill>
                <a:latin typeface="Book Antiqua" pitchFamily="18" charset="0"/>
              </a:rPr>
              <a:t> </a:t>
            </a:r>
            <a:r>
              <a:rPr lang="ru-RU" sz="1650" dirty="0" err="1" smtClean="0">
                <a:solidFill>
                  <a:schemeClr val="accent4">
                    <a:lumMod val="50000"/>
                  </a:schemeClr>
                </a:solidFill>
                <a:latin typeface="Book Antiqua" pitchFamily="18" charset="0"/>
              </a:rPr>
              <a:t>Russia</a:t>
            </a:r>
            <a:r>
              <a:rPr lang="ru-RU" sz="1650" dirty="0" smtClean="0">
                <a:solidFill>
                  <a:schemeClr val="accent4">
                    <a:lumMod val="50000"/>
                  </a:schemeClr>
                </a:solidFill>
                <a:latin typeface="Book Antiqua" pitchFamily="18" charset="0"/>
              </a:rPr>
              <a:t> 2016) в компетенции «Медицинский и социальный уход».</a:t>
            </a:r>
          </a:p>
          <a:p>
            <a:pPr indent="542925" algn="just"/>
            <a:r>
              <a:rPr lang="ru-RU" sz="1650" dirty="0" smtClean="0">
                <a:solidFill>
                  <a:schemeClr val="accent4">
                    <a:lumMod val="50000"/>
                  </a:schemeClr>
                </a:solidFill>
                <a:latin typeface="Book Antiqua" pitchFamily="18" charset="0"/>
              </a:rPr>
              <a:t>Учебник может быть рекомендован в качестве основной учебной литературы при профессиональном обучении младших медицинских сестер по уходу за больными, отдельные разделы учебника могут быть использованы при профессиональном обучении санитаров.</a:t>
            </a:r>
          </a:p>
        </p:txBody>
      </p:sp>
      <p:pic>
        <p:nvPicPr>
          <p:cNvPr id="54274" name="Picture 2" descr="Двойников, Тарасова, Фомушкина, Бабаян - Младшая медицинская сестра по уходу за больными обложка книги"/>
          <p:cNvPicPr>
            <a:picLocks noChangeAspect="1" noChangeArrowheads="1"/>
          </p:cNvPicPr>
          <p:nvPr/>
        </p:nvPicPr>
        <p:blipFill>
          <a:blip r:embed="rId2"/>
          <a:srcRect/>
          <a:stretch>
            <a:fillRect/>
          </a:stretch>
        </p:blipFill>
        <p:spPr bwMode="auto">
          <a:xfrm>
            <a:off x="155574" y="1844748"/>
            <a:ext cx="2473325" cy="342892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advClick="0" advTm="24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214290"/>
            <a:ext cx="8896381"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Кардиология. Стандарты медицинской помощи. Критерии оценки качества. Фармакологический справочник </a:t>
            </a:r>
            <a:r>
              <a:rPr lang="ru-RU" dirty="0" smtClean="0">
                <a:latin typeface="Book Antiqua" pitchFamily="18" charset="0"/>
              </a:rPr>
              <a:t>/ составитель А. И. </a:t>
            </a:r>
            <a:r>
              <a:rPr lang="ru-RU" dirty="0" err="1" smtClean="0">
                <a:latin typeface="Book Antiqua" pitchFamily="18" charset="0"/>
              </a:rPr>
              <a:t>Муртазин</a:t>
            </a:r>
            <a:r>
              <a:rPr lang="ru-RU" dirty="0" smtClean="0">
                <a:latin typeface="Book Antiqua" pitchFamily="18" charset="0"/>
              </a:rPr>
              <a:t>. - Москва : ГЭОТАР - МЕДИА,  2019. -  480 с. – </a:t>
            </a:r>
            <a:r>
              <a:rPr lang="en-US" dirty="0" smtClean="0">
                <a:latin typeface="Book Antiqua" pitchFamily="18" charset="0"/>
              </a:rPr>
              <a:t>ISBN</a:t>
            </a:r>
            <a:r>
              <a:rPr lang="ru-RU" dirty="0" smtClean="0">
                <a:latin typeface="Book Antiqua" pitchFamily="18" charset="0"/>
              </a:rPr>
              <a:t> 978-5-9704-4838-0.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5" name="Прямоугольник 4"/>
          <p:cNvSpPr/>
          <p:nvPr/>
        </p:nvSpPr>
        <p:spPr>
          <a:xfrm>
            <a:off x="180975" y="2211229"/>
            <a:ext cx="6162675" cy="2885405"/>
          </a:xfrm>
          <a:prstGeom prst="rect">
            <a:avLst/>
          </a:prstGeom>
        </p:spPr>
        <p:txBody>
          <a:bodyPr wrap="square">
            <a:spAutoFit/>
          </a:bodyPr>
          <a:lstStyle/>
          <a:p>
            <a:pPr indent="542925" algn="just"/>
            <a:r>
              <a:rPr lang="ru-RU" sz="1650" dirty="0" smtClean="0">
                <a:solidFill>
                  <a:schemeClr val="accent4">
                    <a:lumMod val="50000"/>
                  </a:schemeClr>
                </a:solidFill>
                <a:latin typeface="Book Antiqua" pitchFamily="18" charset="0"/>
              </a:rPr>
              <a:t>В данном справочнике собраны все актуальные порядки и стандарты оказания медицинской помощи при заболеваниях сердечно - сосудистой системы у детей и взрослых. </a:t>
            </a:r>
          </a:p>
          <a:p>
            <a:pPr indent="542925" algn="just"/>
            <a:r>
              <a:rPr lang="ru-RU" sz="1650" dirty="0" smtClean="0">
                <a:solidFill>
                  <a:schemeClr val="accent4">
                    <a:lumMod val="50000"/>
                  </a:schemeClr>
                </a:solidFill>
                <a:latin typeface="Book Antiqua" pitchFamily="18" charset="0"/>
              </a:rPr>
              <a:t>Впервые в справочник включен приказ по критериям оценки качества медицинской помощи.</a:t>
            </a:r>
          </a:p>
          <a:p>
            <a:pPr indent="542925" algn="just"/>
            <a:r>
              <a:rPr lang="ru-RU" sz="1650" dirty="0" smtClean="0">
                <a:solidFill>
                  <a:schemeClr val="accent4">
                    <a:lumMod val="50000"/>
                  </a:schemeClr>
                </a:solidFill>
                <a:latin typeface="Book Antiqua" pitchFamily="18" charset="0"/>
              </a:rPr>
              <a:t>Книга предназначена терапевтам и кардиологам, в том числе детским кардиологам, врачам общей практики, педиатрам, клиническим фармакологам, организаторам здравоохранения, работникам фондов обязательного и дополнительного медицинского страхования.</a:t>
            </a:r>
          </a:p>
        </p:txBody>
      </p:sp>
      <p:pic>
        <p:nvPicPr>
          <p:cNvPr id="55298" name="Picture 2" descr="Кардиология. Стандарты медицинской помощи. Критерии оценки качества. Фармакологический справочник обложка книги"/>
          <p:cNvPicPr>
            <a:picLocks noChangeAspect="1" noChangeArrowheads="1"/>
          </p:cNvPicPr>
          <p:nvPr/>
        </p:nvPicPr>
        <p:blipFill>
          <a:blip r:embed="rId2"/>
          <a:srcRect/>
          <a:stretch>
            <a:fillRect/>
          </a:stretch>
        </p:blipFill>
        <p:spPr bwMode="auto">
          <a:xfrm>
            <a:off x="6236242" y="1809751"/>
            <a:ext cx="2674962" cy="3781424"/>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2400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128565"/>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Ревматология. Стандарты медицинской помощи. Критерии оценки качества. Фармакологический справочник </a:t>
            </a:r>
            <a:r>
              <a:rPr lang="ru-RU" dirty="0" smtClean="0">
                <a:latin typeface="Book Antiqua" pitchFamily="18" charset="0"/>
              </a:rPr>
              <a:t>/ составитель А. И. </a:t>
            </a:r>
            <a:r>
              <a:rPr lang="ru-RU" dirty="0" err="1" smtClean="0">
                <a:latin typeface="Book Antiqua" pitchFamily="18" charset="0"/>
              </a:rPr>
              <a:t>Муртазин</a:t>
            </a:r>
            <a:r>
              <a:rPr lang="ru-RU" dirty="0" smtClean="0">
                <a:latin typeface="Book Antiqua" pitchFamily="18" charset="0"/>
              </a:rPr>
              <a:t>. - Москва : ГЭОТАР - МЕДИА,  2019. -  504 с. – </a:t>
            </a:r>
            <a:r>
              <a:rPr lang="en-US" dirty="0" smtClean="0">
                <a:latin typeface="Book Antiqua" pitchFamily="18" charset="0"/>
              </a:rPr>
              <a:t>ISBN</a:t>
            </a:r>
            <a:r>
              <a:rPr lang="ru-RU" dirty="0" smtClean="0">
                <a:latin typeface="Book Antiqua" pitchFamily="18" charset="0"/>
              </a:rPr>
              <a:t> 978-5-9704-4898-4.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56322" name="Picture 2" descr="Ревматология. Стандарты медицинской помощи. Критерии оценки качества. Фармакологический справочник обложка книги"/>
          <p:cNvPicPr>
            <a:picLocks noChangeAspect="1" noChangeArrowheads="1"/>
          </p:cNvPicPr>
          <p:nvPr/>
        </p:nvPicPr>
        <p:blipFill>
          <a:blip r:embed="rId2"/>
          <a:srcRect/>
          <a:stretch>
            <a:fillRect/>
          </a:stretch>
        </p:blipFill>
        <p:spPr bwMode="auto">
          <a:xfrm>
            <a:off x="203200" y="1932622"/>
            <a:ext cx="2387600" cy="334264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Прямоугольник 8"/>
          <p:cNvSpPr/>
          <p:nvPr/>
        </p:nvSpPr>
        <p:spPr>
          <a:xfrm>
            <a:off x="2695575" y="1603951"/>
            <a:ext cx="6048375" cy="3901068"/>
          </a:xfrm>
          <a:prstGeom prst="rect">
            <a:avLst/>
          </a:prstGeom>
        </p:spPr>
        <p:txBody>
          <a:bodyPr wrap="square">
            <a:spAutoFit/>
          </a:bodyPr>
          <a:lstStyle/>
          <a:p>
            <a:pPr indent="361950" algn="just"/>
            <a:r>
              <a:rPr lang="ru-RU" sz="1650" dirty="0" smtClean="0">
                <a:solidFill>
                  <a:schemeClr val="accent4">
                    <a:lumMod val="50000"/>
                  </a:schemeClr>
                </a:solidFill>
                <a:latin typeface="Book Antiqua" pitchFamily="18" charset="0"/>
              </a:rPr>
              <a:t>В данном справочнике собраны все актуальные порядки и стандарты оказания медицинской помощи по профилю "ревматология" взрослому населению и детям. Особое внимание уделено применению стандартов по различным видам артритов и артрозов, системной красной волчанке, </a:t>
            </a:r>
            <a:r>
              <a:rPr lang="ru-RU" sz="1650" dirty="0" err="1" smtClean="0">
                <a:solidFill>
                  <a:schemeClr val="accent4">
                    <a:lumMod val="50000"/>
                  </a:schemeClr>
                </a:solidFill>
                <a:latin typeface="Book Antiqua" pitchFamily="18" charset="0"/>
              </a:rPr>
              <a:t>дерматополимиозиту</a:t>
            </a:r>
            <a:r>
              <a:rPr lang="ru-RU" sz="1650" dirty="0" smtClean="0">
                <a:solidFill>
                  <a:schemeClr val="accent4">
                    <a:lumMod val="50000"/>
                  </a:schemeClr>
                </a:solidFill>
                <a:latin typeface="Book Antiqua" pitchFamily="18" charset="0"/>
              </a:rPr>
              <a:t>, узелковому </a:t>
            </a:r>
            <a:r>
              <a:rPr lang="ru-RU" sz="1650" dirty="0" err="1" smtClean="0">
                <a:solidFill>
                  <a:schemeClr val="accent4">
                    <a:lumMod val="50000"/>
                  </a:schemeClr>
                </a:solidFill>
                <a:latin typeface="Book Antiqua" pitchFamily="18" charset="0"/>
              </a:rPr>
              <a:t>полиартерииту</a:t>
            </a:r>
            <a:r>
              <a:rPr lang="ru-RU" sz="1650" dirty="0" smtClean="0">
                <a:solidFill>
                  <a:schemeClr val="accent4">
                    <a:lumMod val="50000"/>
                  </a:schemeClr>
                </a:solidFill>
                <a:latin typeface="Book Antiqua" pitchFamily="18" charset="0"/>
              </a:rPr>
              <a:t> и другим заболеваниям с поражением соединительной ткани. Стандарты сгруппированы по условиям оказания медицинской помощи, что облегчает поиск нужной информации.</a:t>
            </a:r>
          </a:p>
          <a:p>
            <a:pPr indent="361950" algn="just"/>
            <a:r>
              <a:rPr lang="ru-RU" sz="1650" dirty="0" smtClean="0">
                <a:solidFill>
                  <a:schemeClr val="accent4">
                    <a:lumMod val="50000"/>
                  </a:schemeClr>
                </a:solidFill>
                <a:latin typeface="Book Antiqua" pitchFamily="18" charset="0"/>
              </a:rPr>
              <a:t>Издание предназначено ревматологам, терапевтам, врачам общей практики, клиническим фармакологам, организаторам здравоохранения, работникам фондов обязательного и дополнительного медицинского страхования.</a:t>
            </a:r>
          </a:p>
        </p:txBody>
      </p:sp>
    </p:spTree>
  </p:cSld>
  <p:clrMapOvr>
    <a:masterClrMapping/>
  </p:clrMapOvr>
  <p:transition advClick="0" advTm="2400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319" y="128565"/>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Нефрология. Стандарты медицинской помощи. Критерии оценки качества. Фармакологический справочник </a:t>
            </a:r>
            <a:r>
              <a:rPr lang="ru-RU" dirty="0" smtClean="0">
                <a:latin typeface="Book Antiqua" pitchFamily="18" charset="0"/>
              </a:rPr>
              <a:t>/ составитель А. И. </a:t>
            </a:r>
            <a:r>
              <a:rPr lang="ru-RU" dirty="0" err="1" smtClean="0">
                <a:latin typeface="Book Antiqua" pitchFamily="18" charset="0"/>
              </a:rPr>
              <a:t>Муртазин</a:t>
            </a:r>
            <a:r>
              <a:rPr lang="ru-RU" dirty="0" smtClean="0">
                <a:latin typeface="Book Antiqua" pitchFamily="18" charset="0"/>
              </a:rPr>
              <a:t>. - Москва : ГЭОТАР - МЕДИА,  2019. -  272 с. – </a:t>
            </a:r>
            <a:r>
              <a:rPr lang="en-US" dirty="0" smtClean="0">
                <a:latin typeface="Book Antiqua" pitchFamily="18" charset="0"/>
              </a:rPr>
              <a:t>ISBN</a:t>
            </a:r>
            <a:r>
              <a:rPr lang="ru-RU" dirty="0" smtClean="0">
                <a:latin typeface="Book Antiqua" pitchFamily="18" charset="0"/>
              </a:rPr>
              <a:t> 978-5-9704-2071-0. </a:t>
            </a:r>
            <a:r>
              <a:rPr lang="ru-RU" dirty="0" smtClean="0"/>
              <a:t> –</a:t>
            </a:r>
            <a:r>
              <a:rPr lang="ru-RU" dirty="0" smtClean="0">
                <a:latin typeface="Book Antiqua" pitchFamily="18" charset="0"/>
              </a:rPr>
              <a:t> Текст  : непосредственный. </a:t>
            </a:r>
          </a:p>
        </p:txBody>
      </p:sp>
      <p:pic>
        <p:nvPicPr>
          <p:cNvPr id="57346" name="Picture 2" descr="Нефрология. Стандарты медицинской помощи. Критерии обложка книги"/>
          <p:cNvPicPr>
            <a:picLocks noChangeAspect="1" noChangeArrowheads="1"/>
          </p:cNvPicPr>
          <p:nvPr/>
        </p:nvPicPr>
        <p:blipFill>
          <a:blip r:embed="rId2"/>
          <a:srcRect/>
          <a:stretch>
            <a:fillRect/>
          </a:stretch>
        </p:blipFill>
        <p:spPr bwMode="auto">
          <a:xfrm>
            <a:off x="6534150" y="2182697"/>
            <a:ext cx="2384425" cy="3446578"/>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5" name="Прямоугольник 4"/>
          <p:cNvSpPr/>
          <p:nvPr/>
        </p:nvSpPr>
        <p:spPr>
          <a:xfrm>
            <a:off x="200025" y="2119075"/>
            <a:ext cx="6334125" cy="3647152"/>
          </a:xfrm>
          <a:prstGeom prst="rect">
            <a:avLst/>
          </a:prstGeom>
        </p:spPr>
        <p:txBody>
          <a:bodyPr wrap="square">
            <a:spAutoFit/>
          </a:bodyPr>
          <a:lstStyle/>
          <a:p>
            <a:pPr indent="361950" algn="just"/>
            <a:r>
              <a:rPr lang="ru-RU" sz="1650" dirty="0" smtClean="0">
                <a:solidFill>
                  <a:schemeClr val="accent4">
                    <a:lumMod val="50000"/>
                  </a:schemeClr>
                </a:solidFill>
                <a:latin typeface="Book Antiqua" pitchFamily="18" charset="0"/>
              </a:rPr>
              <a:t>В данном справочнике собраны все актуальные стандарты и порядки оказания медицинской помощи взрослому населению и детям по профилю "нефрология". Стандарты сгруппированы по условиям оказания медицинской помощи, что облегчает поиск нужной информации. В издание включены выдержки из приказа по критериям оценки качества медицинской помощи и профессиональный стандарт врача-нефролога. </a:t>
            </a:r>
          </a:p>
          <a:p>
            <a:pPr indent="361950" algn="just"/>
            <a:r>
              <a:rPr lang="ru-RU" sz="1650" dirty="0" smtClean="0">
                <a:solidFill>
                  <a:schemeClr val="accent4">
                    <a:lumMod val="50000"/>
                  </a:schemeClr>
                </a:solidFill>
                <a:latin typeface="Book Antiqua" pitchFamily="18" charset="0"/>
              </a:rPr>
              <a:t>Издание предназначено врачам-нефрологам, терапевтам, врачам общей практики, педиатрам, клиническим фармакологам, организаторам здравоохранения, работникам фондов ОМС и ДМС, а также специалистам, ответственным за контроль качества и безопасности медицинской деятельности.</a:t>
            </a:r>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Tree>
  </p:cSld>
  <p:clrMapOvr>
    <a:masterClrMapping/>
  </p:clrMapOvr>
  <p:transition advClick="0" advTm="2400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128565"/>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Пульмонология. Стандарты медицинской помощи. Критерии оценки качества. Фармакологический справочник </a:t>
            </a:r>
            <a:r>
              <a:rPr lang="ru-RU" dirty="0" smtClean="0">
                <a:latin typeface="Book Antiqua" pitchFamily="18" charset="0"/>
              </a:rPr>
              <a:t>/ составитель А. И. </a:t>
            </a:r>
            <a:r>
              <a:rPr lang="ru-RU" dirty="0" err="1" smtClean="0">
                <a:latin typeface="Book Antiqua" pitchFamily="18" charset="0"/>
              </a:rPr>
              <a:t>Муртазин</a:t>
            </a:r>
            <a:r>
              <a:rPr lang="ru-RU" dirty="0" smtClean="0">
                <a:latin typeface="Book Antiqua" pitchFamily="18" charset="0"/>
              </a:rPr>
              <a:t>. - Москва : ГЭОТАР - МЕДИА,  2019. -  352 с. – </a:t>
            </a:r>
            <a:r>
              <a:rPr lang="en-US" dirty="0" smtClean="0">
                <a:latin typeface="Book Antiqua" pitchFamily="18" charset="0"/>
              </a:rPr>
              <a:t>ISBN</a:t>
            </a:r>
            <a:r>
              <a:rPr lang="ru-RU" dirty="0" smtClean="0">
                <a:latin typeface="Book Antiqua" pitchFamily="18" charset="0"/>
              </a:rPr>
              <a:t> 978-5-9704-4839-7.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9" name="Прямоугольник 8"/>
          <p:cNvSpPr/>
          <p:nvPr/>
        </p:nvSpPr>
        <p:spPr>
          <a:xfrm>
            <a:off x="2714625" y="1937326"/>
            <a:ext cx="6048375" cy="3647152"/>
          </a:xfrm>
          <a:prstGeom prst="rect">
            <a:avLst/>
          </a:prstGeom>
        </p:spPr>
        <p:txBody>
          <a:bodyPr wrap="square">
            <a:spAutoFit/>
          </a:bodyPr>
          <a:lstStyle/>
          <a:p>
            <a:pPr indent="361950" algn="just"/>
            <a:r>
              <a:rPr lang="ru-RU" sz="1650" dirty="0" smtClean="0">
                <a:solidFill>
                  <a:schemeClr val="accent4">
                    <a:lumMod val="50000"/>
                  </a:schemeClr>
                </a:solidFill>
                <a:latin typeface="Book Antiqua" pitchFamily="18" charset="0"/>
              </a:rPr>
              <a:t>В данном справочнике собраны все актуальные порядки и стандарты оказания медицинской помощи при заболеваниях дыхательной системы у детей и взрослых. В конце книги даны краткий справочник лекарственных средств, указанных в стандартах, а также справочник по Международной классификации болезней со ссылками на стандарты медицинской помощи. </a:t>
            </a:r>
          </a:p>
          <a:p>
            <a:pPr indent="361950" algn="just"/>
            <a:r>
              <a:rPr lang="ru-RU" sz="1650" dirty="0" smtClean="0">
                <a:solidFill>
                  <a:schemeClr val="accent4">
                    <a:lumMod val="50000"/>
                  </a:schemeClr>
                </a:solidFill>
                <a:latin typeface="Book Antiqua" pitchFamily="18" charset="0"/>
              </a:rPr>
              <a:t>Книга предназначена терапевтам, пульмонологам и фтизиатрам, в том числе врачам общей практики, педиатрам, клиническим фармакологам, организаторам здравоохранения, работникам фондов обязательного и дополнительного медицинского страхования, а также специалистам, ответственным за контроль качества и безопасности медицинской деятельности.</a:t>
            </a:r>
          </a:p>
        </p:txBody>
      </p:sp>
      <p:pic>
        <p:nvPicPr>
          <p:cNvPr id="58370" name="Picture 2" descr="Пульмонология. Стандарты медицинской помощи. Критерии оценки качества. Фармакологический справочник обложка книги"/>
          <p:cNvPicPr>
            <a:picLocks noChangeAspect="1" noChangeArrowheads="1"/>
          </p:cNvPicPr>
          <p:nvPr/>
        </p:nvPicPr>
        <p:blipFill>
          <a:blip r:embed="rId2"/>
          <a:srcRect/>
          <a:stretch>
            <a:fillRect/>
          </a:stretch>
        </p:blipFill>
        <p:spPr bwMode="auto">
          <a:xfrm>
            <a:off x="260350" y="2011361"/>
            <a:ext cx="2384108" cy="33702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advClick="0" advTm="2400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319" y="128565"/>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Офтальмология. Стандарты медицинской помощи. Критерии оценки качества. Фармакологический справочник </a:t>
            </a:r>
            <a:r>
              <a:rPr lang="ru-RU" dirty="0" smtClean="0">
                <a:latin typeface="Book Antiqua" pitchFamily="18" charset="0"/>
              </a:rPr>
              <a:t>/ составитель А. И. </a:t>
            </a:r>
            <a:r>
              <a:rPr lang="ru-RU" dirty="0" err="1" smtClean="0">
                <a:latin typeface="Book Antiqua" pitchFamily="18" charset="0"/>
              </a:rPr>
              <a:t>Муртазин</a:t>
            </a:r>
            <a:r>
              <a:rPr lang="ru-RU" dirty="0" smtClean="0">
                <a:latin typeface="Book Antiqua" pitchFamily="18" charset="0"/>
              </a:rPr>
              <a:t>. - Москва : ГЭОТАР - МЕДИА,  2019. -  512 с. – </a:t>
            </a:r>
            <a:r>
              <a:rPr lang="en-US" dirty="0" smtClean="0">
                <a:latin typeface="Book Antiqua" pitchFamily="18" charset="0"/>
              </a:rPr>
              <a:t>ISBN</a:t>
            </a:r>
            <a:r>
              <a:rPr lang="ru-RU" dirty="0" smtClean="0">
                <a:latin typeface="Book Antiqua" pitchFamily="18" charset="0"/>
              </a:rPr>
              <a:t> 978-5-9704-4840-3. </a:t>
            </a:r>
            <a:r>
              <a:rPr lang="ru-RU" dirty="0" smtClean="0"/>
              <a:t> –</a:t>
            </a:r>
            <a:r>
              <a:rPr lang="ru-RU" dirty="0" smtClean="0">
                <a:latin typeface="Book Antiqua" pitchFamily="18" charset="0"/>
              </a:rPr>
              <a:t> Текст  : непосредственный. </a:t>
            </a:r>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59394" name="Picture 2" descr="Офтальмология. Стандарты медицинской помощи. Критерии оценки качества. Фармакологический справочник обложка книги"/>
          <p:cNvPicPr>
            <a:picLocks noChangeAspect="1" noChangeArrowheads="1"/>
          </p:cNvPicPr>
          <p:nvPr/>
        </p:nvPicPr>
        <p:blipFill>
          <a:blip r:embed="rId2"/>
          <a:srcRect/>
          <a:stretch>
            <a:fillRect/>
          </a:stretch>
        </p:blipFill>
        <p:spPr bwMode="auto">
          <a:xfrm>
            <a:off x="6667499" y="1952626"/>
            <a:ext cx="2347181" cy="3360738"/>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190500" y="1988552"/>
            <a:ext cx="6448425" cy="3393237"/>
          </a:xfrm>
          <a:prstGeom prst="rect">
            <a:avLst/>
          </a:prstGeom>
        </p:spPr>
        <p:txBody>
          <a:bodyPr wrap="square">
            <a:spAutoFit/>
          </a:bodyPr>
          <a:lstStyle/>
          <a:p>
            <a:pPr indent="361950" algn="just"/>
            <a:r>
              <a:rPr lang="ru-RU" sz="1650" dirty="0" smtClean="0">
                <a:solidFill>
                  <a:schemeClr val="accent4">
                    <a:lumMod val="50000"/>
                  </a:schemeClr>
                </a:solidFill>
                <a:latin typeface="Book Antiqua" pitchFamily="18" charset="0"/>
              </a:rPr>
              <a:t>В данном справочнике собраны все актуальные стандарты и порядки оказания медицинской помощи взрослому населению и детям при заболеваниях глаза, его придаточного аппарата и орбиты. Особое внимание уделено применению стандартов по глаукоме, пресбиопии, диабетической </a:t>
            </a:r>
            <a:r>
              <a:rPr lang="ru-RU" sz="1650" dirty="0" err="1" smtClean="0">
                <a:solidFill>
                  <a:schemeClr val="accent4">
                    <a:lumMod val="50000"/>
                  </a:schemeClr>
                </a:solidFill>
                <a:latin typeface="Book Antiqua" pitchFamily="18" charset="0"/>
              </a:rPr>
              <a:t>ретинопатии</a:t>
            </a:r>
            <a:r>
              <a:rPr lang="ru-RU" sz="1650" dirty="0" smtClean="0">
                <a:solidFill>
                  <a:schemeClr val="accent4">
                    <a:lumMod val="50000"/>
                  </a:schemeClr>
                </a:solidFill>
                <a:latin typeface="Book Antiqua" pitchFamily="18" charset="0"/>
              </a:rPr>
              <a:t>, возрастной </a:t>
            </a:r>
            <a:r>
              <a:rPr lang="ru-RU" sz="1650" dirty="0" err="1" smtClean="0">
                <a:solidFill>
                  <a:schemeClr val="accent4">
                    <a:lumMod val="50000"/>
                  </a:schemeClr>
                </a:solidFill>
                <a:latin typeface="Book Antiqua" pitchFamily="18" charset="0"/>
              </a:rPr>
              <a:t>макулярной</a:t>
            </a:r>
            <a:r>
              <a:rPr lang="ru-RU" sz="1650" dirty="0" smtClean="0">
                <a:solidFill>
                  <a:schemeClr val="accent4">
                    <a:lumMod val="50000"/>
                  </a:schemeClr>
                </a:solidFill>
                <a:latin typeface="Book Antiqua" pitchFamily="18" charset="0"/>
              </a:rPr>
              <a:t> дегенерации, тромбозу артерий и вен сетчатки, травмам и новообразованиям глаз, а также по </a:t>
            </a:r>
            <a:r>
              <a:rPr lang="ru-RU" sz="1650" dirty="0" err="1" smtClean="0">
                <a:solidFill>
                  <a:schemeClr val="accent4">
                    <a:lumMod val="50000"/>
                  </a:schemeClr>
                </a:solidFill>
                <a:latin typeface="Book Antiqua" pitchFamily="18" charset="0"/>
              </a:rPr>
              <a:t>ретинопатии</a:t>
            </a:r>
            <a:r>
              <a:rPr lang="ru-RU" sz="1650" dirty="0" smtClean="0">
                <a:solidFill>
                  <a:schemeClr val="accent4">
                    <a:lumMod val="50000"/>
                  </a:schemeClr>
                </a:solidFill>
                <a:latin typeface="Book Antiqua" pitchFamily="18" charset="0"/>
              </a:rPr>
              <a:t> недоношенных. </a:t>
            </a:r>
          </a:p>
          <a:p>
            <a:pPr indent="361950" algn="just"/>
            <a:r>
              <a:rPr lang="ru-RU" sz="1650" dirty="0" smtClean="0">
                <a:solidFill>
                  <a:schemeClr val="accent4">
                    <a:lumMod val="50000"/>
                  </a:schemeClr>
                </a:solidFill>
                <a:latin typeface="Book Antiqua" pitchFamily="18" charset="0"/>
              </a:rPr>
              <a:t>Издание предназначено офтальмологам, терапевтам, клиническим фармакологам, организаторам здравоохранения, работникам обязательного и дополнительного медицинского страхования, а также специалистам, ответственным за контроль качества и безопасности медицинской деятельности.</a:t>
            </a:r>
          </a:p>
        </p:txBody>
      </p:sp>
    </p:spTree>
  </p:cSld>
  <p:clrMapOvr>
    <a:masterClrMapping/>
  </p:clrMapOvr>
  <p:transition advClick="0" advTm="2400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319" y="128565"/>
            <a:ext cx="8793407" cy="1200329"/>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Неврология. Стандарты медицинской помощи. Критерии оценки качества. Фармакологический справочник </a:t>
            </a:r>
            <a:r>
              <a:rPr lang="ru-RU" dirty="0" smtClean="0">
                <a:latin typeface="Book Antiqua" pitchFamily="18" charset="0"/>
              </a:rPr>
              <a:t>/ составитель А. И. </a:t>
            </a:r>
            <a:r>
              <a:rPr lang="ru-RU" dirty="0" err="1" smtClean="0">
                <a:latin typeface="Book Antiqua" pitchFamily="18" charset="0"/>
              </a:rPr>
              <a:t>Муртазин</a:t>
            </a:r>
            <a:r>
              <a:rPr lang="ru-RU" dirty="0" smtClean="0">
                <a:latin typeface="Book Antiqua" pitchFamily="18" charset="0"/>
              </a:rPr>
              <a:t>. - Москва : ГЭОТАР - МЕДИА,  2019. -  816 с. – </a:t>
            </a:r>
            <a:r>
              <a:rPr lang="en-US" dirty="0" smtClean="0">
                <a:latin typeface="Book Antiqua" pitchFamily="18" charset="0"/>
              </a:rPr>
              <a:t>ISBN</a:t>
            </a:r>
            <a:r>
              <a:rPr lang="ru-RU" dirty="0" smtClean="0">
                <a:latin typeface="Book Antiqua" pitchFamily="18" charset="0"/>
              </a:rPr>
              <a:t> 978-5-9704-5089-5. </a:t>
            </a:r>
            <a:r>
              <a:rPr lang="ru-RU" dirty="0" smtClean="0"/>
              <a:t> –</a:t>
            </a:r>
            <a:r>
              <a:rPr lang="ru-RU" dirty="0" smtClean="0">
                <a:latin typeface="Book Antiqua" pitchFamily="18" charset="0"/>
              </a:rPr>
              <a:t> Текст  : непосредственный. </a:t>
            </a:r>
          </a:p>
        </p:txBody>
      </p:sp>
      <p:sp>
        <p:nvSpPr>
          <p:cNvPr id="21506" name="AutoShape 2" descr="https://cdn1.ozone.ru/multimedia/c500/102183192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9" name="Прямоугольник 8"/>
          <p:cNvSpPr/>
          <p:nvPr/>
        </p:nvSpPr>
        <p:spPr>
          <a:xfrm>
            <a:off x="2647950" y="2394526"/>
            <a:ext cx="6315075" cy="2377574"/>
          </a:xfrm>
          <a:prstGeom prst="rect">
            <a:avLst/>
          </a:prstGeom>
        </p:spPr>
        <p:txBody>
          <a:bodyPr wrap="square">
            <a:spAutoFit/>
          </a:bodyPr>
          <a:lstStyle/>
          <a:p>
            <a:pPr indent="361950" algn="just"/>
            <a:r>
              <a:rPr lang="ru-RU" sz="1650" dirty="0" smtClean="0">
                <a:solidFill>
                  <a:schemeClr val="accent4">
                    <a:lumMod val="50000"/>
                  </a:schemeClr>
                </a:solidFill>
                <a:latin typeface="Book Antiqua" pitchFamily="18" charset="0"/>
              </a:rPr>
              <a:t>В справочнике собраны все актуальные стандарты и порядки оказания медицинской помощи взрослому населению и детям по профилю "неврология". </a:t>
            </a:r>
          </a:p>
          <a:p>
            <a:pPr indent="361950" algn="just"/>
            <a:r>
              <a:rPr lang="ru-RU" sz="1650" dirty="0" smtClean="0">
                <a:solidFill>
                  <a:schemeClr val="accent4">
                    <a:lumMod val="50000"/>
                  </a:schemeClr>
                </a:solidFill>
                <a:latin typeface="Book Antiqua" pitchFamily="18" charset="0"/>
              </a:rPr>
              <a:t>Издание предназначено врачам-неврологам, врачам сосудистых центров, терапевтам, педиатрам, врачам общей практики, клиническим фармакологам, организаторам здравоохранения, работникам фондов ОМС и ДМС, а также специалистам, ответственным за контроль качества и безопасности медицинской деятельности.</a:t>
            </a:r>
          </a:p>
        </p:txBody>
      </p:sp>
      <p:pic>
        <p:nvPicPr>
          <p:cNvPr id="60418" name="Picture 2" descr="Неврология. Фармакологический справочник обложка книги"/>
          <p:cNvPicPr>
            <a:picLocks noChangeAspect="1" noChangeArrowheads="1"/>
          </p:cNvPicPr>
          <p:nvPr/>
        </p:nvPicPr>
        <p:blipFill>
          <a:blip r:embed="rId2"/>
          <a:srcRect/>
          <a:stretch>
            <a:fillRect/>
          </a:stretch>
        </p:blipFill>
        <p:spPr bwMode="auto">
          <a:xfrm>
            <a:off x="165100" y="1697528"/>
            <a:ext cx="2482850" cy="358884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advClick="0" advTm="2400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319" y="128565"/>
            <a:ext cx="8793407" cy="923330"/>
          </a:xfrm>
          <a:prstGeom prst="rect">
            <a:avLst/>
          </a:prstGeom>
        </p:spPr>
        <p:txBody>
          <a:bodyPr wrap="square">
            <a:spAutoFit/>
          </a:bodyPr>
          <a:lstStyle/>
          <a:p>
            <a:pPr lvl="0" indent="446088" algn="just" fontAlgn="base">
              <a:spcBef>
                <a:spcPct val="0"/>
              </a:spcBef>
              <a:spcAft>
                <a:spcPct val="0"/>
              </a:spcAft>
            </a:pPr>
            <a:r>
              <a:rPr lang="ru-RU" b="1" dirty="0" smtClean="0">
                <a:latin typeface="Book Antiqua" pitchFamily="18" charset="0"/>
              </a:rPr>
              <a:t>Клиническая </a:t>
            </a:r>
            <a:r>
              <a:rPr lang="ru-RU" b="1" dirty="0" err="1" smtClean="0">
                <a:latin typeface="Book Antiqua" pitchFamily="18" charset="0"/>
              </a:rPr>
              <a:t>уроандрология</a:t>
            </a:r>
            <a:r>
              <a:rPr lang="ru-RU" b="1" dirty="0" smtClean="0">
                <a:latin typeface="Book Antiqua" pitchFamily="18" charset="0"/>
              </a:rPr>
              <a:t> </a:t>
            </a:r>
            <a:r>
              <a:rPr lang="ru-RU" dirty="0" smtClean="0">
                <a:latin typeface="Book Antiqua" pitchFamily="18" charset="0"/>
              </a:rPr>
              <a:t>/ под редакцией  </a:t>
            </a:r>
            <a:r>
              <a:rPr lang="ru-RU" dirty="0" err="1" smtClean="0">
                <a:latin typeface="Book Antiqua" pitchFamily="18" charset="0"/>
              </a:rPr>
              <a:t>Винченцо</a:t>
            </a:r>
            <a:r>
              <a:rPr lang="ru-RU" dirty="0" smtClean="0">
                <a:latin typeface="Book Antiqua" pitchFamily="18" charset="0"/>
              </a:rPr>
              <a:t> Мироне; перевод с английского М. Е. Чалого. - Москва : ГЭОТАР - МЕДИА,  2019. -  368 с. – </a:t>
            </a:r>
            <a:r>
              <a:rPr lang="en-US" dirty="0" smtClean="0">
                <a:latin typeface="Book Antiqua" pitchFamily="18" charset="0"/>
              </a:rPr>
              <a:t>ISBN</a:t>
            </a:r>
            <a:r>
              <a:rPr lang="ru-RU" dirty="0" smtClean="0">
                <a:latin typeface="Book Antiqua" pitchFamily="18" charset="0"/>
              </a:rPr>
              <a:t> 978-5-9704-4771-0. </a:t>
            </a:r>
            <a:r>
              <a:rPr lang="ru-RU" dirty="0" smtClean="0"/>
              <a:t> –</a:t>
            </a:r>
            <a:r>
              <a:rPr lang="ru-RU" dirty="0" smtClean="0">
                <a:latin typeface="Book Antiqua" pitchFamily="18" charset="0"/>
              </a:rPr>
              <a:t> Текст  : непосредственный. </a:t>
            </a:r>
          </a:p>
        </p:txBody>
      </p:sp>
      <p:sp>
        <p:nvSpPr>
          <p:cNvPr id="6" name="Прямоугольник 5"/>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7" name="Прямоугольник 6"/>
          <p:cNvSpPr/>
          <p:nvPr/>
        </p:nvSpPr>
        <p:spPr>
          <a:xfrm>
            <a:off x="209550" y="1798052"/>
            <a:ext cx="5762625" cy="4154984"/>
          </a:xfrm>
          <a:prstGeom prst="rect">
            <a:avLst/>
          </a:prstGeom>
        </p:spPr>
        <p:txBody>
          <a:bodyPr wrap="square">
            <a:spAutoFit/>
          </a:bodyPr>
          <a:lstStyle/>
          <a:p>
            <a:pPr indent="361950" algn="just"/>
            <a:r>
              <a:rPr lang="ru-RU" sz="1650" dirty="0" smtClean="0">
                <a:solidFill>
                  <a:schemeClr val="accent4">
                    <a:lumMod val="50000"/>
                  </a:schemeClr>
                </a:solidFill>
                <a:latin typeface="Book Antiqua" pitchFamily="18" charset="0"/>
              </a:rPr>
              <a:t>Руководство, написанное учеными с мировым именем в области </a:t>
            </a:r>
            <a:r>
              <a:rPr lang="ru-RU" sz="1650" dirty="0" err="1" smtClean="0">
                <a:solidFill>
                  <a:schemeClr val="accent4">
                    <a:lumMod val="50000"/>
                  </a:schemeClr>
                </a:solidFill>
                <a:latin typeface="Book Antiqua" pitchFamily="18" charset="0"/>
              </a:rPr>
              <a:t>уроандрологии</a:t>
            </a:r>
            <a:r>
              <a:rPr lang="ru-RU" sz="1650" dirty="0" smtClean="0">
                <a:solidFill>
                  <a:schemeClr val="accent4">
                    <a:lumMod val="50000"/>
                  </a:schemeClr>
                </a:solidFill>
                <a:latin typeface="Book Antiqua" pitchFamily="18" charset="0"/>
              </a:rPr>
              <a:t>, посвящено мужской репродуктивной системе, вопросам пола и сексуальной дисфункции, диагностике и лечению мужского бесплодия, инфекциям и опухолям мочеполовой системы. В нем также представлены сведения о неотложных состояниях в андрологии, приведены общепринятые алгоритмы, современные методы диагностики и лечения в </a:t>
            </a:r>
            <a:r>
              <a:rPr lang="ru-RU" sz="1650" dirty="0" err="1" smtClean="0">
                <a:solidFill>
                  <a:schemeClr val="accent4">
                    <a:lumMod val="50000"/>
                  </a:schemeClr>
                </a:solidFill>
                <a:latin typeface="Book Antiqua" pitchFamily="18" charset="0"/>
              </a:rPr>
              <a:t>уроандрологии</a:t>
            </a:r>
            <a:r>
              <a:rPr lang="ru-RU" sz="1650" dirty="0" smtClean="0">
                <a:solidFill>
                  <a:schemeClr val="accent4">
                    <a:lumMod val="50000"/>
                  </a:schemeClr>
                </a:solidFill>
                <a:latin typeface="Book Antiqua" pitchFamily="18" charset="0"/>
              </a:rPr>
              <a:t>, сделан акцент на наиболее широко вошедших в клиническую </a:t>
            </a:r>
            <a:r>
              <a:rPr lang="ru-RU" sz="1650" dirty="0" err="1" smtClean="0">
                <a:solidFill>
                  <a:schemeClr val="accent4">
                    <a:lumMod val="50000"/>
                  </a:schemeClr>
                </a:solidFill>
                <a:latin typeface="Book Antiqua" pitchFamily="18" charset="0"/>
              </a:rPr>
              <a:t>уроандрологию</a:t>
            </a:r>
            <a:r>
              <a:rPr lang="ru-RU" sz="1650" dirty="0" smtClean="0">
                <a:solidFill>
                  <a:schemeClr val="accent4">
                    <a:lumMod val="50000"/>
                  </a:schemeClr>
                </a:solidFill>
                <a:latin typeface="Book Antiqua" pitchFamily="18" charset="0"/>
              </a:rPr>
              <a:t> оперативных вмешательствах. Методы лечения изложены в соответствии с последними достижениями науки и клинической практики, а также принципами доказательной медицины. </a:t>
            </a:r>
          </a:p>
          <a:p>
            <a:pPr indent="361950" algn="just"/>
            <a:r>
              <a:rPr lang="ru-RU" sz="1650" dirty="0" smtClean="0">
                <a:solidFill>
                  <a:schemeClr val="accent4">
                    <a:lumMod val="50000"/>
                  </a:schemeClr>
                </a:solidFill>
                <a:latin typeface="Book Antiqua" pitchFamily="18" charset="0"/>
              </a:rPr>
              <a:t>Издание предназначено урологам, </a:t>
            </a:r>
            <a:r>
              <a:rPr lang="ru-RU" sz="1650" dirty="0" err="1" smtClean="0">
                <a:solidFill>
                  <a:schemeClr val="accent4">
                    <a:lumMod val="50000"/>
                  </a:schemeClr>
                </a:solidFill>
                <a:latin typeface="Book Antiqua" pitchFamily="18" charset="0"/>
              </a:rPr>
              <a:t>андрологам</a:t>
            </a:r>
            <a:r>
              <a:rPr lang="ru-RU" sz="1650" dirty="0" smtClean="0">
                <a:solidFill>
                  <a:schemeClr val="accent4">
                    <a:lumMod val="50000"/>
                  </a:schemeClr>
                </a:solidFill>
                <a:latin typeface="Book Antiqua" pitchFamily="18" charset="0"/>
              </a:rPr>
              <a:t> и врачам других специальностей.</a:t>
            </a:r>
          </a:p>
        </p:txBody>
      </p:sp>
      <p:pic>
        <p:nvPicPr>
          <p:cNvPr id="61442" name="Picture 2" descr="Мироне, Веспес, Имбимбо - Клиническая уроандрология. Руководство обложка книги"/>
          <p:cNvPicPr>
            <a:picLocks noChangeAspect="1" noChangeArrowheads="1"/>
          </p:cNvPicPr>
          <p:nvPr/>
        </p:nvPicPr>
        <p:blipFill>
          <a:blip r:embed="rId2"/>
          <a:srcRect/>
          <a:stretch>
            <a:fillRect/>
          </a:stretch>
        </p:blipFill>
        <p:spPr bwMode="auto">
          <a:xfrm>
            <a:off x="6200775" y="1799431"/>
            <a:ext cx="2689225" cy="3972719"/>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Click="0" advTm="2400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3" name="Picture 2" descr="Авдеева, Парменова, Мякишева - Детская гастроэнтерология обложка книги"/>
          <p:cNvPicPr>
            <a:picLocks noChangeAspect="1" noChangeArrowheads="1"/>
          </p:cNvPicPr>
          <p:nvPr/>
        </p:nvPicPr>
        <p:blipFill>
          <a:blip r:embed="rId2"/>
          <a:srcRect/>
          <a:stretch>
            <a:fillRect/>
          </a:stretch>
        </p:blipFill>
        <p:spPr bwMode="auto">
          <a:xfrm>
            <a:off x="204757" y="2157400"/>
            <a:ext cx="2357454" cy="334329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Прямоугольник 3"/>
          <p:cNvSpPr/>
          <p:nvPr/>
        </p:nvSpPr>
        <p:spPr>
          <a:xfrm>
            <a:off x="133319" y="128565"/>
            <a:ext cx="8793407" cy="1200329"/>
          </a:xfrm>
          <a:prstGeom prst="rect">
            <a:avLst/>
          </a:prstGeom>
        </p:spPr>
        <p:txBody>
          <a:bodyPr wrap="square">
            <a:spAutoFit/>
          </a:bodyPr>
          <a:lstStyle/>
          <a:p>
            <a:pPr indent="446088" algn="just" fontAlgn="base">
              <a:spcBef>
                <a:spcPct val="0"/>
              </a:spcBef>
              <a:spcAft>
                <a:spcPct val="0"/>
              </a:spcAft>
            </a:pPr>
            <a:r>
              <a:rPr lang="ru-RU" b="1" dirty="0" smtClean="0">
                <a:latin typeface="Bookman Old Style" pitchFamily="18" charset="0"/>
                <a:ea typeface="Calibri" pitchFamily="34" charset="0"/>
                <a:cs typeface="Times New Roman" pitchFamily="18" charset="0"/>
              </a:rPr>
              <a:t>    </a:t>
            </a:r>
            <a:r>
              <a:rPr lang="ru-RU" b="1" dirty="0" smtClean="0">
                <a:latin typeface="Book Antiqua" pitchFamily="18" charset="0"/>
              </a:rPr>
              <a:t>Авдеева, Т. Г. </a:t>
            </a:r>
          </a:p>
          <a:p>
            <a:pPr indent="446088" algn="just" fontAlgn="base">
              <a:spcBef>
                <a:spcPct val="0"/>
              </a:spcBef>
              <a:spcAft>
                <a:spcPct val="0"/>
              </a:spcAft>
            </a:pPr>
            <a:r>
              <a:rPr lang="ru-RU" b="1" dirty="0" smtClean="0">
                <a:latin typeface="Book Antiqua" pitchFamily="18" charset="0"/>
              </a:rPr>
              <a:t>          </a:t>
            </a:r>
            <a:r>
              <a:rPr lang="ru-RU" dirty="0" smtClean="0">
                <a:latin typeface="Book Antiqua" pitchFamily="18" charset="0"/>
              </a:rPr>
              <a:t>Детская гастроэнтерология/ Т. Г. Степин, Л. П.  Парменова, Т. В. Мякишева. – 2 - е издание переработанное и дополненное. -  Москва : ГЭОТАР - Медиа,   2019. -  272 с. – </a:t>
            </a:r>
            <a:r>
              <a:rPr lang="en-US" dirty="0" smtClean="0">
                <a:latin typeface="Book Antiqua" pitchFamily="18" charset="0"/>
              </a:rPr>
              <a:t>ISBN 978-5-9704-5198-4</a:t>
            </a:r>
            <a:r>
              <a:rPr lang="ru-RU" dirty="0" smtClean="0">
                <a:latin typeface="Book Antiqua" pitchFamily="18" charset="0"/>
              </a:rPr>
              <a:t>. – Текст : непосредственный.</a:t>
            </a:r>
          </a:p>
        </p:txBody>
      </p:sp>
      <p:sp>
        <p:nvSpPr>
          <p:cNvPr id="5" name="Rectangle 3"/>
          <p:cNvSpPr>
            <a:spLocks noChangeArrowheads="1"/>
          </p:cNvSpPr>
          <p:nvPr/>
        </p:nvSpPr>
        <p:spPr bwMode="auto">
          <a:xfrm>
            <a:off x="2619362" y="2062150"/>
            <a:ext cx="6215106" cy="36471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361950" algn="just" defTabSz="914400" rtl="0" eaLnBrk="1" fontAlgn="base" latinLnBrk="0" hangingPunct="1">
              <a:lnSpc>
                <a:spcPct val="100000"/>
              </a:lnSpc>
              <a:spcBef>
                <a:spcPct val="0"/>
              </a:spcBef>
              <a:spcAft>
                <a:spcPct val="0"/>
              </a:spcAft>
              <a:buClrTx/>
              <a:buSzTx/>
              <a:buFontTx/>
              <a:buNone/>
              <a:tabLst/>
            </a:pPr>
            <a:r>
              <a:rPr lang="ru-RU" sz="1650" dirty="0" smtClean="0">
                <a:solidFill>
                  <a:schemeClr val="accent4">
                    <a:lumMod val="50000"/>
                  </a:schemeClr>
                </a:solidFill>
                <a:latin typeface="Book Antiqua" pitchFamily="18" charset="0"/>
              </a:rPr>
              <a:t>В руководство вошли общие и частные вопросы оказания медицинской помощи в детской гастроэнтерологии, рекомендованы алгоритмы диагностики, профилактики, лечения заболеваний. Представлено поражение органов пищеварения у детей при туберкулезе, отражено состояние лекарственного обеспечения у больных данного профиля. Приведена законодательная база оказания медицинской помощи детям с заболеваниями органов пищеварения в Российской Федерации.</a:t>
            </a:r>
          </a:p>
          <a:p>
            <a:pPr marR="0" lvl="0" indent="361950" algn="just" defTabSz="914400" rtl="0" eaLnBrk="0" fontAlgn="base" latinLnBrk="0" hangingPunct="0">
              <a:lnSpc>
                <a:spcPct val="100000"/>
              </a:lnSpc>
              <a:spcBef>
                <a:spcPct val="0"/>
              </a:spcBef>
              <a:spcAft>
                <a:spcPct val="0"/>
              </a:spcAft>
              <a:buClrTx/>
              <a:buSzTx/>
              <a:buFontTx/>
              <a:buNone/>
              <a:tabLst/>
            </a:pPr>
            <a:r>
              <a:rPr lang="ru-RU" sz="1650" dirty="0" smtClean="0">
                <a:solidFill>
                  <a:schemeClr val="accent4">
                    <a:lumMod val="50000"/>
                  </a:schemeClr>
                </a:solidFill>
                <a:latin typeface="Book Antiqua" pitchFamily="18" charset="0"/>
              </a:rPr>
              <a:t>Издание предназначено врачам-педиатрам, гастроэнтерологам амбулаторно-поликлинических учреждений, преподавателям, студентам медицинских вузов. </a:t>
            </a:r>
          </a:p>
        </p:txBody>
      </p:sp>
    </p:spTree>
  </p:cSld>
  <p:clrMapOvr>
    <a:masterClrMapping/>
  </p:clrMapOvr>
  <p:transition advClick="0" advTm="2400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3" name="Picture 2" descr="Якушин, Добрынина, Петров - Актуальные вопросы нефрологии. Учебное пособие обложка книги"/>
          <p:cNvPicPr>
            <a:picLocks noChangeAspect="1" noChangeArrowheads="1"/>
          </p:cNvPicPr>
          <p:nvPr/>
        </p:nvPicPr>
        <p:blipFill>
          <a:blip r:embed="rId2"/>
          <a:srcRect/>
          <a:stretch>
            <a:fillRect/>
          </a:stretch>
        </p:blipFill>
        <p:spPr bwMode="auto">
          <a:xfrm>
            <a:off x="6229350" y="1586461"/>
            <a:ext cx="2604229" cy="3740621"/>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4" name="Rectangle 1"/>
          <p:cNvSpPr>
            <a:spLocks noChangeArrowheads="1"/>
          </p:cNvSpPr>
          <p:nvPr/>
        </p:nvSpPr>
        <p:spPr bwMode="auto">
          <a:xfrm>
            <a:off x="152400" y="190500"/>
            <a:ext cx="8743949"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effectLst/>
                <a:latin typeface="Bookman Old Style" pitchFamily="18" charset="0"/>
                <a:ea typeface="Calibri" pitchFamily="34" charset="0"/>
                <a:cs typeface="Times New Roman" pitchFamily="18" charset="0"/>
              </a:rPr>
              <a:t>     Актуальные вопросы нефрологии: </a:t>
            </a:r>
            <a:r>
              <a:rPr kumimoji="0" lang="ru-RU" sz="1800" i="0" u="none" strike="noStrike" cap="none" normalizeH="0" baseline="0" dirty="0" smtClean="0">
                <a:ln>
                  <a:noFill/>
                </a:ln>
                <a:effectLst/>
                <a:latin typeface="Bookman Old Style" pitchFamily="18" charset="0"/>
                <a:ea typeface="Calibri" pitchFamily="34" charset="0"/>
                <a:cs typeface="Times New Roman" pitchFamily="18" charset="0"/>
              </a:rPr>
              <a:t>учебное пособие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под редакцией С. С. Якушина. -  Москва : ГЭОТАР - Медиа,   2019. -  160 с. – </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ISBN 978-5-9704-</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5005</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5.</a:t>
            </a:r>
            <a:r>
              <a:rPr kumimoji="0" lang="ru-RU" sz="1800" b="0" i="0" u="none" strike="noStrike" cap="none" normalizeH="0" dirty="0" smtClean="0">
                <a:ln>
                  <a:noFill/>
                </a:ln>
                <a:effectLst/>
                <a:latin typeface="Bookman Old Style" pitchFamily="18" charset="0"/>
                <a:ea typeface="Calibri" pitchFamily="34" charset="0"/>
                <a:cs typeface="Times New Roman" pitchFamily="18" charset="0"/>
              </a:rPr>
              <a:t>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Текст : непосредственный.</a:t>
            </a:r>
            <a:endParaRPr kumimoji="0" lang="ru-RU" sz="1800" b="0" i="0" u="none" strike="noStrike" cap="none" normalizeH="0" baseline="0" dirty="0" smtClean="0">
              <a:ln>
                <a:noFill/>
              </a:ln>
              <a:effectLst/>
              <a:latin typeface="Bookman Old Style" pitchFamily="18" charset="0"/>
              <a:cs typeface="Arial" pitchFamily="34" charset="0"/>
            </a:endParaRPr>
          </a:p>
        </p:txBody>
      </p:sp>
      <p:sp>
        <p:nvSpPr>
          <p:cNvPr id="5" name="Rectangle 3"/>
          <p:cNvSpPr>
            <a:spLocks noChangeArrowheads="1"/>
          </p:cNvSpPr>
          <p:nvPr/>
        </p:nvSpPr>
        <p:spPr bwMode="auto">
          <a:xfrm>
            <a:off x="152387" y="1662096"/>
            <a:ext cx="5924563"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1950" algn="just" eaLnBrk="1" fontAlgn="base" latinLnBrk="0" hangingPunct="1">
              <a:spcBef>
                <a:spcPct val="0"/>
              </a:spcBef>
              <a:spcAft>
                <a:spcPct val="0"/>
              </a:spcAft>
            </a:pPr>
            <a:r>
              <a:rPr lang="ru-RU" sz="1650" dirty="0" smtClean="0">
                <a:solidFill>
                  <a:schemeClr val="accent4">
                    <a:lumMod val="50000"/>
                  </a:schemeClr>
                </a:solidFill>
                <a:latin typeface="Book Antiqua" pitchFamily="18" charset="0"/>
              </a:rPr>
              <a:t>В учебном пособии представлены основные нозологические формы и синдромы, встречающиеся в </a:t>
            </a:r>
            <a:r>
              <a:rPr lang="ru-RU" sz="1650" dirty="0" err="1" smtClean="0">
                <a:solidFill>
                  <a:schemeClr val="accent4">
                    <a:lumMod val="50000"/>
                  </a:schemeClr>
                </a:solidFill>
                <a:latin typeface="Book Antiqua" pitchFamily="18" charset="0"/>
              </a:rPr>
              <a:t>нефрологической</a:t>
            </a:r>
            <a:r>
              <a:rPr lang="ru-RU" sz="1650" dirty="0" smtClean="0">
                <a:solidFill>
                  <a:schemeClr val="accent4">
                    <a:lumMod val="50000"/>
                  </a:schemeClr>
                </a:solidFill>
                <a:latin typeface="Book Antiqua" pitchFamily="18" charset="0"/>
              </a:rPr>
              <a:t> практике. Темы учебного пособия сформированы с учетом последних данных литературы и представлены традиционно с акцентом на современную терминологию и классификацию заболеваний. </a:t>
            </a:r>
          </a:p>
          <a:p>
            <a:pPr indent="361950" algn="just" eaLnBrk="1" fontAlgn="base" latinLnBrk="0" hangingPunct="1">
              <a:spcBef>
                <a:spcPct val="0"/>
              </a:spcBef>
              <a:spcAft>
                <a:spcPct val="0"/>
              </a:spcAft>
            </a:pPr>
            <a:r>
              <a:rPr lang="ru-RU" sz="1650" dirty="0" smtClean="0">
                <a:solidFill>
                  <a:schemeClr val="accent4">
                    <a:lumMod val="50000"/>
                  </a:schemeClr>
                </a:solidFill>
                <a:latin typeface="Book Antiqua" pitchFamily="18" charset="0"/>
              </a:rPr>
              <a:t>В книге широко обсуждаются вопросы дифференциальной диагностики, приводятся материалы по наиболее актуальным </a:t>
            </a:r>
            <a:r>
              <a:rPr lang="ru-RU" sz="1650" dirty="0" err="1" smtClean="0">
                <a:solidFill>
                  <a:schemeClr val="accent4">
                    <a:lumMod val="50000"/>
                  </a:schemeClr>
                </a:solidFill>
                <a:latin typeface="Book Antiqua" pitchFamily="18" charset="0"/>
              </a:rPr>
              <a:t>нефрологическим</a:t>
            </a:r>
            <a:r>
              <a:rPr lang="ru-RU" sz="1650" dirty="0" smtClean="0">
                <a:solidFill>
                  <a:schemeClr val="accent4">
                    <a:lumMod val="50000"/>
                  </a:schemeClr>
                </a:solidFill>
                <a:latin typeface="Book Antiqua" pitchFamily="18" charset="0"/>
              </a:rPr>
              <a:t> синдромам и заболеваниям, включая методы диагностики, лечения и профилактики; приведены разнообразные современные подходы к лечению </a:t>
            </a:r>
            <a:r>
              <a:rPr lang="ru-RU" sz="1650" dirty="0" err="1" smtClean="0">
                <a:solidFill>
                  <a:schemeClr val="accent4">
                    <a:lumMod val="50000"/>
                  </a:schemeClr>
                </a:solidFill>
                <a:latin typeface="Book Antiqua" pitchFamily="18" charset="0"/>
              </a:rPr>
              <a:t>нефрологических</a:t>
            </a:r>
            <a:r>
              <a:rPr lang="ru-RU" sz="1650" dirty="0" smtClean="0">
                <a:solidFill>
                  <a:schemeClr val="accent4">
                    <a:lumMod val="50000"/>
                  </a:schemeClr>
                </a:solidFill>
                <a:latin typeface="Book Antiqua" pitchFamily="18" charset="0"/>
              </a:rPr>
              <a:t> заболеваний с акцентом на индивидуализированный подход и результаты доказательной медицины.</a:t>
            </a:r>
          </a:p>
        </p:txBody>
      </p:sp>
    </p:spTree>
  </p:cSld>
  <p:clrMapOvr>
    <a:masterClrMapping/>
  </p:clrMapOvr>
  <p:transition advClick="0" advTm="2400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3" name="Picture 2" descr="Манухин, Акуленко, Козлова - Дородовая профилактика генетической патологии плода обложка книги"/>
          <p:cNvPicPr>
            <a:picLocks noChangeAspect="1" noChangeArrowheads="1"/>
          </p:cNvPicPr>
          <p:nvPr/>
        </p:nvPicPr>
        <p:blipFill>
          <a:blip r:embed="rId2"/>
          <a:srcRect/>
          <a:stretch>
            <a:fillRect/>
          </a:stretch>
        </p:blipFill>
        <p:spPr bwMode="auto">
          <a:xfrm>
            <a:off x="214282" y="2028812"/>
            <a:ext cx="2478340" cy="351473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Rectangle 1"/>
          <p:cNvSpPr>
            <a:spLocks noChangeArrowheads="1"/>
          </p:cNvSpPr>
          <p:nvPr/>
        </p:nvSpPr>
        <p:spPr bwMode="auto">
          <a:xfrm>
            <a:off x="147607" y="123838"/>
            <a:ext cx="878687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7675" algn="just" fontAlgn="base" latinLnBrk="0">
              <a:spcBef>
                <a:spcPct val="0"/>
              </a:spcBef>
              <a:spcAft>
                <a:spcPct val="0"/>
              </a:spcAft>
            </a:pPr>
            <a:r>
              <a:rPr kumimoji="0" lang="ru-RU" sz="1800" b="1" i="0" u="none" strike="noStrike" cap="none" normalizeH="0" baseline="0" dirty="0" err="1" smtClean="0">
                <a:ln>
                  <a:noFill/>
                </a:ln>
                <a:effectLst/>
                <a:latin typeface="Bookman Old Style" pitchFamily="18" charset="0"/>
                <a:ea typeface="Calibri" pitchFamily="34" charset="0"/>
                <a:cs typeface="Times New Roman" pitchFamily="18" charset="0"/>
              </a:rPr>
              <a:t>Акуленко</a:t>
            </a:r>
            <a:r>
              <a:rPr kumimoji="0" lang="ru-RU" sz="1800" b="1" i="0" u="none" strike="noStrike" cap="none" normalizeH="0" baseline="0" dirty="0" smtClean="0">
                <a:ln>
                  <a:noFill/>
                </a:ln>
                <a:effectLst/>
                <a:latin typeface="Bookman Old Style" pitchFamily="18" charset="0"/>
                <a:ea typeface="Calibri" pitchFamily="34" charset="0"/>
                <a:cs typeface="Times New Roman" pitchFamily="18" charset="0"/>
              </a:rPr>
              <a:t>, Л. В. </a:t>
            </a:r>
          </a:p>
          <a:p>
            <a:pPr lvl="0" indent="447675" algn="just" fontAlgn="base" latinLnBrk="0">
              <a:spcBef>
                <a:spcPct val="0"/>
              </a:spcBef>
              <a:spcAft>
                <a:spcPct val="0"/>
              </a:spcAft>
            </a:pPr>
            <a:r>
              <a:rPr lang="ru-RU" b="1" dirty="0" smtClean="0">
                <a:latin typeface="Bookman Old Style" pitchFamily="18" charset="0"/>
                <a:ea typeface="Calibri" pitchFamily="34" charset="0"/>
                <a:cs typeface="Times New Roman" pitchFamily="18" charset="0"/>
              </a:rPr>
              <a:t>    </a:t>
            </a:r>
            <a:r>
              <a:rPr kumimoji="0" lang="ru-RU" sz="1800" i="0" u="none" strike="noStrike" cap="none" normalizeH="0" baseline="0" dirty="0" smtClean="0">
                <a:ln>
                  <a:noFill/>
                </a:ln>
                <a:effectLst/>
                <a:latin typeface="Bookman Old Style" pitchFamily="18" charset="0"/>
                <a:ea typeface="Calibri" pitchFamily="34" charset="0"/>
                <a:cs typeface="Times New Roman" pitchFamily="18" charset="0"/>
              </a:rPr>
              <a:t>Дородовая профилактика генетической</a:t>
            </a:r>
            <a:r>
              <a:rPr kumimoji="0" lang="ru-RU" sz="1800" i="0" u="none" strike="noStrike" cap="none" normalizeH="0" dirty="0" smtClean="0">
                <a:ln>
                  <a:noFill/>
                </a:ln>
                <a:effectLst/>
                <a:latin typeface="Bookman Old Style" pitchFamily="18" charset="0"/>
                <a:ea typeface="Calibri" pitchFamily="34" charset="0"/>
                <a:cs typeface="Times New Roman" pitchFamily="18" charset="0"/>
              </a:rPr>
              <a:t> патологии плода: руководство для врачей</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Л. В. </a:t>
            </a:r>
            <a:r>
              <a:rPr kumimoji="0" lang="ru-RU" sz="1800" b="0" i="0" u="none" strike="noStrike" cap="none" normalizeH="0" baseline="0" dirty="0" err="1" smtClean="0">
                <a:ln>
                  <a:noFill/>
                </a:ln>
                <a:effectLst/>
                <a:latin typeface="Bookman Old Style" pitchFamily="18" charset="0"/>
                <a:ea typeface="Calibri" pitchFamily="34" charset="0"/>
                <a:cs typeface="Times New Roman" pitchFamily="18" charset="0"/>
              </a:rPr>
              <a:t>Акуленко</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Ю. О. Козлова, И. Б. Манухин. </a:t>
            </a:r>
            <a:r>
              <a:rPr lang="ru-RU" dirty="0" smtClean="0">
                <a:latin typeface="Bookman Old Style" pitchFamily="18" charset="0"/>
                <a:ea typeface="Calibri" pitchFamily="34" charset="0"/>
                <a:cs typeface="Times New Roman" pitchFamily="18" charset="0"/>
              </a:rPr>
              <a:t>– 2 - е издание переработанное и дополненное.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Москва : ГЭОТАР - Медиа,   2019. -  256 с. – </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ISBN 978-5-9704-</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4921</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9.</a:t>
            </a:r>
            <a:r>
              <a:rPr kumimoji="0" lang="ru-RU" sz="1800" b="0" i="0" u="none" strike="noStrike" cap="none" normalizeH="0" dirty="0" smtClean="0">
                <a:ln>
                  <a:noFill/>
                </a:ln>
                <a:effectLst/>
                <a:latin typeface="Bookman Old Style" pitchFamily="18" charset="0"/>
                <a:ea typeface="Calibri" pitchFamily="34" charset="0"/>
                <a:cs typeface="Times New Roman" pitchFamily="18" charset="0"/>
              </a:rPr>
              <a:t>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Текст : непосредственный.</a:t>
            </a:r>
            <a:endParaRPr kumimoji="0" lang="ru-RU" sz="1800" b="0" i="0" u="none" strike="noStrike" cap="none" normalizeH="0" baseline="0" dirty="0" smtClean="0">
              <a:ln>
                <a:noFill/>
              </a:ln>
              <a:effectLst/>
              <a:latin typeface="Bookman Old Style" pitchFamily="18" charset="0"/>
              <a:cs typeface="Arial" pitchFamily="34" charset="0"/>
            </a:endParaRPr>
          </a:p>
        </p:txBody>
      </p:sp>
      <p:sp>
        <p:nvSpPr>
          <p:cNvPr id="5" name="Прямоугольник 4"/>
          <p:cNvSpPr/>
          <p:nvPr/>
        </p:nvSpPr>
        <p:spPr>
          <a:xfrm>
            <a:off x="2647937" y="2266938"/>
            <a:ext cx="6286544" cy="2954655"/>
          </a:xfrm>
          <a:prstGeom prst="rect">
            <a:avLst/>
          </a:prstGeom>
        </p:spPr>
        <p:txBody>
          <a:bodyPr wrap="square">
            <a:spAutoFit/>
          </a:bodyPr>
          <a:lstStyle/>
          <a:p>
            <a:pPr indent="361950" algn="just" fontAlgn="base" latinLnBrk="0">
              <a:spcBef>
                <a:spcPct val="0"/>
              </a:spcBef>
              <a:spcAft>
                <a:spcPct val="0"/>
              </a:spcAft>
            </a:pPr>
            <a:r>
              <a:rPr lang="ru-RU" sz="1650" dirty="0" smtClean="0">
                <a:solidFill>
                  <a:schemeClr val="accent4">
                    <a:lumMod val="50000"/>
                  </a:schemeClr>
                </a:solidFill>
                <a:latin typeface="Book Antiqua" pitchFamily="18" charset="0"/>
              </a:rPr>
              <a:t>Руководство предназначено акушерам-гинекологам, </a:t>
            </a:r>
            <a:r>
              <a:rPr lang="ru-RU" sz="1650" dirty="0" err="1" smtClean="0">
                <a:solidFill>
                  <a:schemeClr val="accent4">
                    <a:lumMod val="50000"/>
                  </a:schemeClr>
                </a:solidFill>
                <a:latin typeface="Book Antiqua" pitchFamily="18" charset="0"/>
              </a:rPr>
              <a:t>репродуктологам</a:t>
            </a:r>
            <a:r>
              <a:rPr lang="ru-RU" sz="1650" dirty="0" smtClean="0">
                <a:solidFill>
                  <a:schemeClr val="accent4">
                    <a:lumMod val="50000"/>
                  </a:schemeClr>
                </a:solidFill>
                <a:latin typeface="Book Antiqua" pitchFamily="18" charset="0"/>
              </a:rPr>
              <a:t> и генетикам, содержит подробные сведения о наиболее распространенных врожденных и наследственных болезнях и освещает все аспекты их дородовой диагностики с применением самых современных генетических технологий. Особое внимание уделено организации профилактической помощи беременным женщинам и семьям, планирующим беременность.</a:t>
            </a:r>
          </a:p>
          <a:p>
            <a:pPr indent="361950" algn="just" fontAlgn="base" latinLnBrk="0">
              <a:spcBef>
                <a:spcPct val="0"/>
              </a:spcBef>
              <a:spcAft>
                <a:spcPct val="0"/>
              </a:spcAft>
            </a:pPr>
            <a:r>
              <a:rPr lang="ru-RU" sz="1650" dirty="0" smtClean="0">
                <a:solidFill>
                  <a:schemeClr val="accent4">
                    <a:lumMod val="50000"/>
                  </a:schemeClr>
                </a:solidFill>
                <a:latin typeface="Book Antiqua" pitchFamily="18" charset="0"/>
              </a:rPr>
              <a:t>Издание может быть полезно студентам медицинских вузов и врачам разных специальностей, проявляющим интерес к современным достижениям медицинской науки.</a:t>
            </a:r>
          </a:p>
        </p:txBody>
      </p:sp>
    </p:spTree>
  </p:cSld>
  <p:clrMapOvr>
    <a:masterClrMapping/>
  </p:clrMapOvr>
  <p:transition advClick="0" advTm="24000"/>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3" name="Picture 2" descr="Хаитов, Ильина, Данилычева, Елисютина - Аллергология и клиническая иммунология. Клинические рекомендации обложка книги"/>
          <p:cNvPicPr>
            <a:picLocks noChangeAspect="1" noChangeArrowheads="1"/>
          </p:cNvPicPr>
          <p:nvPr/>
        </p:nvPicPr>
        <p:blipFill>
          <a:blip r:embed="rId2"/>
          <a:srcRect/>
          <a:stretch>
            <a:fillRect/>
          </a:stretch>
        </p:blipFill>
        <p:spPr bwMode="auto">
          <a:xfrm>
            <a:off x="6391275" y="1779473"/>
            <a:ext cx="2500298" cy="3557244"/>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4" name="Rectangle 1"/>
          <p:cNvSpPr>
            <a:spLocks noChangeArrowheads="1"/>
          </p:cNvSpPr>
          <p:nvPr/>
        </p:nvSpPr>
        <p:spPr bwMode="auto">
          <a:xfrm>
            <a:off x="171450" y="123825"/>
            <a:ext cx="8743949"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7675" algn="just" fontAlgn="base" latinLnBrk="0">
              <a:spcBef>
                <a:spcPct val="0"/>
              </a:spcBef>
              <a:spcAft>
                <a:spcPct val="0"/>
              </a:spcAft>
            </a:pPr>
            <a:r>
              <a:rPr kumimoji="0" lang="ru-RU" sz="1800" b="1" i="0" u="none" strike="noStrike" cap="none" normalizeH="0" baseline="0" dirty="0" smtClean="0">
                <a:ln>
                  <a:noFill/>
                </a:ln>
                <a:effectLst/>
                <a:latin typeface="Bookman Old Style" pitchFamily="18" charset="0"/>
                <a:ea typeface="Calibri" pitchFamily="34" charset="0"/>
                <a:cs typeface="Times New Roman" pitchFamily="18" charset="0"/>
              </a:rPr>
              <a:t>Аллергология и клиническая иммунология. Клинические рекомендации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/под редакцией  Р. М. </a:t>
            </a:r>
            <a:r>
              <a:rPr kumimoji="0" lang="ru-RU" sz="1800" b="0" i="0" u="none" strike="noStrike" cap="none" normalizeH="0" baseline="0" dirty="0" err="1" smtClean="0">
                <a:ln>
                  <a:noFill/>
                </a:ln>
                <a:effectLst/>
                <a:latin typeface="Bookman Old Style" pitchFamily="18" charset="0"/>
                <a:ea typeface="Calibri" pitchFamily="34" charset="0"/>
                <a:cs typeface="Times New Roman" pitchFamily="18" charset="0"/>
              </a:rPr>
              <a:t>Хаитова</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Н. И. Ильиной. - Москва : ГЭОТАР - Медиа,   2019. -  352 с. – </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ISBN 978-5-9704-</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5010</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9.</a:t>
            </a:r>
            <a:r>
              <a:rPr kumimoji="0" lang="ru-RU" sz="1800" b="0" i="0" u="none" strike="noStrike" cap="none" normalizeH="0" dirty="0" smtClean="0">
                <a:ln>
                  <a:noFill/>
                </a:ln>
                <a:effectLst/>
                <a:latin typeface="Bookman Old Style" pitchFamily="18" charset="0"/>
                <a:ea typeface="Calibri" pitchFamily="34" charset="0"/>
                <a:cs typeface="Times New Roman" pitchFamily="18" charset="0"/>
              </a:rPr>
              <a:t>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Текст : непосредственный.</a:t>
            </a:r>
            <a:endParaRPr kumimoji="0" lang="ru-RU" sz="1800" b="0" i="0" u="none" strike="noStrike" cap="none" normalizeH="0" baseline="0" dirty="0" smtClean="0">
              <a:ln>
                <a:noFill/>
              </a:ln>
              <a:effectLst/>
              <a:latin typeface="Bookman Old Style" pitchFamily="18" charset="0"/>
              <a:cs typeface="Arial" pitchFamily="34" charset="0"/>
            </a:endParaRPr>
          </a:p>
        </p:txBody>
      </p:sp>
      <p:sp>
        <p:nvSpPr>
          <p:cNvPr id="5" name="Прямоугольник 4"/>
          <p:cNvSpPr/>
          <p:nvPr/>
        </p:nvSpPr>
        <p:spPr>
          <a:xfrm>
            <a:off x="238111" y="1981186"/>
            <a:ext cx="6172214" cy="2885405"/>
          </a:xfrm>
          <a:prstGeom prst="rect">
            <a:avLst/>
          </a:prstGeom>
        </p:spPr>
        <p:txBody>
          <a:bodyPr wrap="square">
            <a:spAutoFit/>
          </a:bodyPr>
          <a:lstStyle/>
          <a:p>
            <a:pPr indent="361950" algn="just" fontAlgn="base" latinLnBrk="0">
              <a:spcBef>
                <a:spcPct val="0"/>
              </a:spcBef>
              <a:spcAft>
                <a:spcPct val="0"/>
              </a:spcAft>
            </a:pPr>
            <a:r>
              <a:rPr lang="ru-RU" sz="1650" dirty="0" smtClean="0">
                <a:solidFill>
                  <a:schemeClr val="accent4">
                    <a:lumMod val="50000"/>
                  </a:schemeClr>
                </a:solidFill>
                <a:latin typeface="Book Antiqua" pitchFamily="18" charset="0"/>
              </a:rPr>
              <a:t>Книга содержит клинические рекомендации по наиболее распространенным аллергическим и </a:t>
            </a:r>
            <a:r>
              <a:rPr lang="ru-RU" sz="1650" dirty="0" err="1" smtClean="0">
                <a:solidFill>
                  <a:schemeClr val="accent4">
                    <a:lumMod val="50000"/>
                  </a:schemeClr>
                </a:solidFill>
                <a:latin typeface="Book Antiqua" pitchFamily="18" charset="0"/>
              </a:rPr>
              <a:t>иммуноопосредованным</a:t>
            </a:r>
            <a:r>
              <a:rPr lang="ru-RU" sz="1650" dirty="0" smtClean="0">
                <a:solidFill>
                  <a:schemeClr val="accent4">
                    <a:lumMod val="50000"/>
                  </a:schemeClr>
                </a:solidFill>
                <a:latin typeface="Book Antiqua" pitchFamily="18" charset="0"/>
              </a:rPr>
              <a:t> заболеваниям, подготовленные Российской ассоциацией аллергологов и клинических иммунологов. Клинические рекомендации включают алгоритмы действий врача при их диагностике, лечении, профилактике и реабилитации и позволяют ему быстро принимать наиболее обоснованные клинические решения.</a:t>
            </a:r>
          </a:p>
          <a:p>
            <a:pPr indent="361950" algn="just" fontAlgn="base" latinLnBrk="0">
              <a:spcBef>
                <a:spcPct val="0"/>
              </a:spcBef>
              <a:spcAft>
                <a:spcPct val="0"/>
              </a:spcAft>
            </a:pPr>
            <a:r>
              <a:rPr lang="ru-RU" sz="1650" dirty="0" smtClean="0">
                <a:solidFill>
                  <a:schemeClr val="accent4">
                    <a:lumMod val="50000"/>
                  </a:schemeClr>
                </a:solidFill>
                <a:latin typeface="Book Antiqua" pitchFamily="18" charset="0"/>
              </a:rPr>
              <a:t>Издание предназначено аллергологам, клиническим иммунологам, терапевтам, студентам старших курсов медицинских вузов.</a:t>
            </a:r>
          </a:p>
        </p:txBody>
      </p:sp>
    </p:spTree>
  </p:cSld>
  <p:clrMapOvr>
    <a:masterClrMapping/>
  </p:clrMapOvr>
  <p:transition advClick="0" advTm="2400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3" name="Picture 2" descr="Фарид Белялов - Психосоматика обложка книги"/>
          <p:cNvPicPr>
            <a:picLocks noChangeAspect="1" noChangeArrowheads="1"/>
          </p:cNvPicPr>
          <p:nvPr/>
        </p:nvPicPr>
        <p:blipFill>
          <a:blip r:embed="rId2"/>
          <a:srcRect/>
          <a:stretch>
            <a:fillRect/>
          </a:stretch>
        </p:blipFill>
        <p:spPr bwMode="auto">
          <a:xfrm>
            <a:off x="238094" y="1924035"/>
            <a:ext cx="2339326" cy="338138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Rectangle 1"/>
          <p:cNvSpPr>
            <a:spLocks noChangeArrowheads="1"/>
          </p:cNvSpPr>
          <p:nvPr/>
        </p:nvSpPr>
        <p:spPr bwMode="auto">
          <a:xfrm>
            <a:off x="180953" y="171466"/>
            <a:ext cx="8820171"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7675" algn="just" fontAlgn="base" latinLnBrk="0">
              <a:spcBef>
                <a:spcPct val="0"/>
              </a:spcBef>
              <a:spcAft>
                <a:spcPct val="0"/>
              </a:spcAft>
            </a:pPr>
            <a:r>
              <a:rPr kumimoji="0" lang="ru-RU" sz="1800" b="1" i="0" u="none" strike="noStrike" cap="none" normalizeH="0" baseline="0" dirty="0" err="1" smtClean="0">
                <a:ln>
                  <a:noFill/>
                </a:ln>
                <a:effectLst/>
                <a:latin typeface="Bookman Old Style" pitchFamily="18" charset="0"/>
                <a:ea typeface="Calibri" pitchFamily="34" charset="0"/>
                <a:cs typeface="Times New Roman" pitchFamily="18" charset="0"/>
              </a:rPr>
              <a:t>Белялов</a:t>
            </a:r>
            <a:r>
              <a:rPr kumimoji="0" lang="ru-RU" sz="1800" b="1" i="0" u="none" strike="noStrike" cap="none" normalizeH="0" baseline="0" dirty="0" smtClean="0">
                <a:ln>
                  <a:noFill/>
                </a:ln>
                <a:effectLst/>
                <a:latin typeface="Bookman Old Style" pitchFamily="18" charset="0"/>
                <a:ea typeface="Calibri" pitchFamily="34" charset="0"/>
                <a:cs typeface="Times New Roman" pitchFamily="18" charset="0"/>
              </a:rPr>
              <a:t>, Ф. И.</a:t>
            </a:r>
            <a:r>
              <a:rPr lang="ru-RU" dirty="0" smtClean="0">
                <a:latin typeface="Bookman Old Style" pitchFamily="18" charset="0"/>
                <a:ea typeface="Calibri" pitchFamily="34" charset="0"/>
                <a:cs typeface="Times New Roman" pitchFamily="18" charset="0"/>
              </a:rPr>
              <a:t> </a:t>
            </a:r>
          </a:p>
          <a:p>
            <a:pPr lvl="0" indent="447675" algn="just" fontAlgn="base" latinLnBrk="0">
              <a:spcBef>
                <a:spcPct val="0"/>
              </a:spcBef>
              <a:spcAft>
                <a:spcPct val="0"/>
              </a:spcAft>
            </a:pPr>
            <a:r>
              <a:rPr lang="ru-RU" dirty="0" smtClean="0">
                <a:latin typeface="Bookman Old Style" pitchFamily="18" charset="0"/>
                <a:ea typeface="Calibri" pitchFamily="34" charset="0"/>
                <a:cs typeface="Times New Roman" pitchFamily="18" charset="0"/>
              </a:rPr>
              <a:t>    </a:t>
            </a:r>
            <a:r>
              <a:rPr lang="ru-RU" dirty="0" err="1" smtClean="0">
                <a:latin typeface="Bookman Old Style" pitchFamily="18" charset="0"/>
                <a:ea typeface="Calibri" pitchFamily="34" charset="0"/>
                <a:cs typeface="Times New Roman" pitchFamily="18" charset="0"/>
              </a:rPr>
              <a:t>Психосоматика</a:t>
            </a:r>
            <a:r>
              <a:rPr lang="ru-RU" dirty="0" smtClean="0">
                <a:latin typeface="Bookman Old Style" pitchFamily="18" charset="0"/>
                <a:ea typeface="Calibri" pitchFamily="34" charset="0"/>
                <a:cs typeface="Times New Roman" pitchFamily="18" charset="0"/>
              </a:rPr>
              <a:t>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Ф. И. </a:t>
            </a:r>
            <a:r>
              <a:rPr kumimoji="0" lang="ru-RU" sz="1800" b="0" i="0" u="none" strike="noStrike" cap="none" normalizeH="0" baseline="0" dirty="0" err="1" smtClean="0">
                <a:ln>
                  <a:noFill/>
                </a:ln>
                <a:effectLst/>
                <a:latin typeface="Bookman Old Style" pitchFamily="18" charset="0"/>
                <a:ea typeface="Calibri" pitchFamily="34" charset="0"/>
                <a:cs typeface="Times New Roman" pitchFamily="18" charset="0"/>
              </a:rPr>
              <a:t>Белялов</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 Москва </a:t>
            </a:r>
            <a:r>
              <a:rPr lang="ru-RU" dirty="0" smtClean="0">
                <a:latin typeface="Bookman Old Style" pitchFamily="18" charset="0"/>
                <a:ea typeface="Calibri" pitchFamily="34" charset="0"/>
                <a:cs typeface="Times New Roman" pitchFamily="18" charset="0"/>
              </a:rPr>
              <a:t>: ГЭОТАР - Медиа,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2019. -  360 с. – </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ISBN 978-5-</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9704</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5074</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1.</a:t>
            </a:r>
            <a:r>
              <a:rPr kumimoji="0" lang="ru-RU" sz="1800" b="0" i="0" u="none" strike="noStrike" cap="none" normalizeH="0" dirty="0" smtClean="0">
                <a:ln>
                  <a:noFill/>
                </a:ln>
                <a:effectLst/>
                <a:latin typeface="Bookman Old Style" pitchFamily="18" charset="0"/>
                <a:ea typeface="Calibri" pitchFamily="34" charset="0"/>
                <a:cs typeface="Times New Roman" pitchFamily="18" charset="0"/>
              </a:rPr>
              <a:t>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Текст : непосредственный.</a:t>
            </a:r>
            <a:endParaRPr kumimoji="0" lang="ru-RU" sz="1800" b="0" i="0" u="none" strike="noStrike" cap="none" normalizeH="0" baseline="0" dirty="0" smtClean="0">
              <a:ln>
                <a:noFill/>
              </a:ln>
              <a:effectLst/>
              <a:latin typeface="Bookman Old Style" pitchFamily="18" charset="0"/>
              <a:cs typeface="Arial" pitchFamily="34" charset="0"/>
            </a:endParaRPr>
          </a:p>
        </p:txBody>
      </p:sp>
      <p:sp>
        <p:nvSpPr>
          <p:cNvPr id="5" name="Прямоугольник 4"/>
          <p:cNvSpPr/>
          <p:nvPr/>
        </p:nvSpPr>
        <p:spPr>
          <a:xfrm>
            <a:off x="2595532" y="1943082"/>
            <a:ext cx="6253193" cy="3208571"/>
          </a:xfrm>
          <a:prstGeom prst="rect">
            <a:avLst/>
          </a:prstGeom>
        </p:spPr>
        <p:txBody>
          <a:bodyPr wrap="square">
            <a:spAutoFit/>
          </a:bodyPr>
          <a:lstStyle/>
          <a:p>
            <a:pPr indent="361950" algn="just" fontAlgn="base" latinLnBrk="0">
              <a:spcBef>
                <a:spcPct val="0"/>
              </a:spcBef>
              <a:spcAft>
                <a:spcPct val="0"/>
              </a:spcAft>
            </a:pPr>
            <a:r>
              <a:rPr lang="ru-RU" sz="1650" dirty="0" smtClean="0">
                <a:solidFill>
                  <a:schemeClr val="accent4">
                    <a:lumMod val="50000"/>
                  </a:schemeClr>
                </a:solidFill>
                <a:latin typeface="Book Antiqua" pitchFamily="18" charset="0"/>
              </a:rPr>
              <a:t>В книге рассмотрены вопросы диагностики и лечения психических расстройств, наиболее часто встречающихся в </a:t>
            </a:r>
            <a:r>
              <a:rPr lang="ru-RU" sz="1650" dirty="0" err="1" smtClean="0">
                <a:solidFill>
                  <a:schemeClr val="accent4">
                    <a:lumMod val="50000"/>
                  </a:schemeClr>
                </a:solidFill>
                <a:latin typeface="Book Antiqua" pitchFamily="18" charset="0"/>
              </a:rPr>
              <a:t>общеврачебной</a:t>
            </a:r>
            <a:r>
              <a:rPr lang="ru-RU" sz="1650" dirty="0" smtClean="0">
                <a:solidFill>
                  <a:schemeClr val="accent4">
                    <a:lumMod val="50000"/>
                  </a:schemeClr>
                </a:solidFill>
                <a:latin typeface="Book Antiqua" pitchFamily="18" charset="0"/>
              </a:rPr>
              <a:t> практике. Представлены особенности ведения пациентов с распространенными соматическими заболеваниями.</a:t>
            </a:r>
          </a:p>
          <a:p>
            <a:pPr indent="361950" algn="just" fontAlgn="base" latinLnBrk="0">
              <a:spcBef>
                <a:spcPct val="0"/>
              </a:spcBef>
              <a:spcAft>
                <a:spcPct val="0"/>
              </a:spcAft>
            </a:pPr>
            <a:r>
              <a:rPr lang="ru-RU" sz="1650" dirty="0" smtClean="0">
                <a:solidFill>
                  <a:schemeClr val="accent4">
                    <a:lumMod val="50000"/>
                  </a:schemeClr>
                </a:solidFill>
                <a:latin typeface="Book Antiqua" pitchFamily="18" charset="0"/>
              </a:rPr>
              <a:t>Основу работы составляют современные рекомендации по лечению больных с психическими расстройствами, результаты многоцентровых контролируемых исследований психотропных препаратов. </a:t>
            </a:r>
          </a:p>
          <a:p>
            <a:pPr indent="361950" algn="just" fontAlgn="base" latinLnBrk="0">
              <a:spcBef>
                <a:spcPct val="0"/>
              </a:spcBef>
              <a:spcAft>
                <a:spcPct val="0"/>
              </a:spcAft>
            </a:pPr>
            <a:r>
              <a:rPr lang="ru-RU" sz="1650" dirty="0" smtClean="0">
                <a:solidFill>
                  <a:schemeClr val="accent4">
                    <a:lumMod val="50000"/>
                  </a:schemeClr>
                </a:solidFill>
                <a:latin typeface="Book Antiqua" pitchFamily="18" charset="0"/>
              </a:rPr>
              <a:t>Издание рассчитано на врачей непсихиатрических специальностей и психиатров, интересующихся психосоматической медициной.</a:t>
            </a:r>
          </a:p>
        </p:txBody>
      </p:sp>
    </p:spTree>
  </p:cSld>
  <p:clrMapOvr>
    <a:masterClrMapping/>
  </p:clrMapOvr>
  <p:transition advClick="0" advTm="2400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sp>
        <p:nvSpPr>
          <p:cNvPr id="3" name="Rectangle 1"/>
          <p:cNvSpPr>
            <a:spLocks noChangeArrowheads="1"/>
          </p:cNvSpPr>
          <p:nvPr/>
        </p:nvSpPr>
        <p:spPr bwMode="auto">
          <a:xfrm>
            <a:off x="199963" y="119077"/>
            <a:ext cx="871546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542925" algn="just" fontAlgn="base" latinLnBrk="0">
              <a:spcBef>
                <a:spcPct val="0"/>
              </a:spcBef>
              <a:spcAft>
                <a:spcPct val="0"/>
              </a:spcAft>
            </a:pPr>
            <a:r>
              <a:rPr kumimoji="0" lang="ru-RU" sz="1800" b="1" i="0" u="none" strike="noStrike" cap="none" normalizeH="0" baseline="0" dirty="0" smtClean="0">
                <a:ln>
                  <a:noFill/>
                </a:ln>
                <a:effectLst/>
                <a:latin typeface="Bookman Old Style" pitchFamily="18" charset="0"/>
                <a:ea typeface="Calibri" pitchFamily="34" charset="0"/>
                <a:cs typeface="Times New Roman" pitchFamily="18" charset="0"/>
              </a:rPr>
              <a:t>Вирусные гепатиты: клиника, диагностика, лечение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Н. Д. </a:t>
            </a:r>
            <a:r>
              <a:rPr kumimoji="0" lang="ru-RU" sz="1800" b="0" i="0" u="none" strike="noStrike" cap="none" normalizeH="0" baseline="0" dirty="0" err="1" smtClean="0">
                <a:ln>
                  <a:noFill/>
                </a:ln>
                <a:effectLst/>
                <a:latin typeface="Bookman Old Style" pitchFamily="18" charset="0"/>
                <a:ea typeface="Calibri" pitchFamily="34" charset="0"/>
                <a:cs typeface="Times New Roman" pitchFamily="18" charset="0"/>
              </a:rPr>
              <a:t>Ющук</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Е. А. Климова, О. О. </a:t>
            </a:r>
            <a:r>
              <a:rPr kumimoji="0" lang="ru-RU" sz="1800" b="0" i="0" u="none" strike="noStrike" cap="none" normalizeH="0" baseline="0" dirty="0" err="1" smtClean="0">
                <a:ln>
                  <a:noFill/>
                </a:ln>
                <a:effectLst/>
                <a:latin typeface="Bookman Old Style" pitchFamily="18" charset="0"/>
                <a:ea typeface="Calibri" pitchFamily="34" charset="0"/>
                <a:cs typeface="Times New Roman" pitchFamily="18" charset="0"/>
              </a:rPr>
              <a:t>Знойко</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Г. Н. </a:t>
            </a:r>
            <a:r>
              <a:rPr kumimoji="0" lang="ru-RU" sz="1800" b="0" i="0" u="none" strike="noStrike" cap="none" normalizeH="0" baseline="0" dirty="0" err="1" smtClean="0">
                <a:ln>
                  <a:noFill/>
                </a:ln>
                <a:effectLst/>
                <a:latin typeface="Bookman Old Style" pitchFamily="18" charset="0"/>
                <a:ea typeface="Calibri" pitchFamily="34" charset="0"/>
                <a:cs typeface="Times New Roman" pitchFamily="18" charset="0"/>
              </a:rPr>
              <a:t>Кареткина</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и др. – Москва : </a:t>
            </a:r>
            <a:r>
              <a:rPr lang="ru-RU" dirty="0" smtClean="0">
                <a:latin typeface="Bookman Old Style" pitchFamily="18" charset="0"/>
                <a:ea typeface="Calibri" pitchFamily="34" charset="0"/>
                <a:cs typeface="Times New Roman" pitchFamily="18" charset="0"/>
              </a:rPr>
              <a:t>ГЭОТАР - Медиа,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2018. -  368 с. – </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ISBN 978-5-</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04</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092728</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9.</a:t>
            </a:r>
            <a:r>
              <a:rPr kumimoji="0" lang="ru-RU" sz="1800" b="0" i="0" u="none" strike="noStrike" cap="none" normalizeH="0" dirty="0" smtClean="0">
                <a:ln>
                  <a:noFill/>
                </a:ln>
                <a:effectLst/>
                <a:latin typeface="Bookman Old Style" pitchFamily="18" charset="0"/>
                <a:ea typeface="Calibri" pitchFamily="34" charset="0"/>
                <a:cs typeface="Times New Roman" pitchFamily="18" charset="0"/>
              </a:rPr>
              <a:t>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Текст : непосредственный.</a:t>
            </a:r>
            <a:endParaRPr kumimoji="0" lang="ru-RU" sz="1800" b="0" i="0" u="none" strike="noStrike" cap="none" normalizeH="0" baseline="0" dirty="0" smtClean="0">
              <a:ln>
                <a:noFill/>
              </a:ln>
              <a:effectLst/>
              <a:latin typeface="Bookman Old Style" pitchFamily="18" charset="0"/>
              <a:cs typeface="Arial" pitchFamily="34" charset="0"/>
            </a:endParaRPr>
          </a:p>
        </p:txBody>
      </p:sp>
      <p:pic>
        <p:nvPicPr>
          <p:cNvPr id="4" name="Picture 2" descr="Ющук, Климова, Знойко - Вирусные гепатиты. Клиника, диагностика, лечение обложка книги"/>
          <p:cNvPicPr>
            <a:picLocks noChangeAspect="1" noChangeArrowheads="1"/>
          </p:cNvPicPr>
          <p:nvPr/>
        </p:nvPicPr>
        <p:blipFill>
          <a:blip r:embed="rId2"/>
          <a:srcRect/>
          <a:stretch>
            <a:fillRect/>
          </a:stretch>
        </p:blipFill>
        <p:spPr bwMode="auto">
          <a:xfrm>
            <a:off x="285719" y="1928802"/>
            <a:ext cx="2495129" cy="35385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Прямоугольник 4"/>
          <p:cNvSpPr/>
          <p:nvPr/>
        </p:nvSpPr>
        <p:spPr>
          <a:xfrm>
            <a:off x="2647920" y="1728770"/>
            <a:ext cx="6286560" cy="3901068"/>
          </a:xfrm>
          <a:prstGeom prst="rect">
            <a:avLst/>
          </a:prstGeom>
        </p:spPr>
        <p:txBody>
          <a:bodyPr wrap="square">
            <a:spAutoFit/>
          </a:bodyPr>
          <a:lstStyle/>
          <a:p>
            <a:pPr indent="361950" algn="just" fontAlgn="base">
              <a:spcBef>
                <a:spcPct val="0"/>
              </a:spcBef>
              <a:spcAft>
                <a:spcPct val="0"/>
              </a:spcAft>
            </a:pPr>
            <a:r>
              <a:rPr lang="ru-RU" sz="1650" dirty="0" smtClean="0">
                <a:solidFill>
                  <a:schemeClr val="accent4">
                    <a:lumMod val="50000"/>
                  </a:schemeClr>
                </a:solidFill>
                <a:latin typeface="Book Antiqua" pitchFamily="18" charset="0"/>
              </a:rPr>
              <a:t>В книге представлены данные об эпидемиологии вирусных гепатитов, свойствах вирусов и механизмах их репликации в организме человека, особенностях диагностики, клинической картины и исходах этих заболеваний. </a:t>
            </a:r>
          </a:p>
          <a:p>
            <a:pPr indent="361950" algn="just" fontAlgn="base">
              <a:spcBef>
                <a:spcPct val="0"/>
              </a:spcBef>
              <a:spcAft>
                <a:spcPct val="0"/>
              </a:spcAft>
            </a:pPr>
            <a:r>
              <a:rPr lang="ru-RU" sz="1650" dirty="0" smtClean="0">
                <a:solidFill>
                  <a:schemeClr val="accent4">
                    <a:lumMod val="50000"/>
                  </a:schemeClr>
                </a:solidFill>
                <a:latin typeface="Book Antiqua" pitchFamily="18" charset="0"/>
              </a:rPr>
              <a:t>В книге отражены существующие в настоящее время подходы к диагностике вирусных гепатитов, тактика лечения на различных стадиях поражения печени, алгоритмы ведения пациентов, в том числе при </a:t>
            </a:r>
            <a:r>
              <a:rPr lang="ru-RU" sz="1650" dirty="0" err="1" smtClean="0">
                <a:solidFill>
                  <a:schemeClr val="accent4">
                    <a:lumMod val="50000"/>
                  </a:schemeClr>
                </a:solidFill>
                <a:latin typeface="Book Antiqua" pitchFamily="18" charset="0"/>
              </a:rPr>
              <a:t>коинфекции</a:t>
            </a:r>
            <a:r>
              <a:rPr lang="ru-RU" sz="1650" dirty="0" smtClean="0">
                <a:solidFill>
                  <a:schemeClr val="accent4">
                    <a:lumMod val="50000"/>
                  </a:schemeClr>
                </a:solidFill>
                <a:latin typeface="Book Antiqua" pitchFamily="18" charset="0"/>
              </a:rPr>
              <a:t> вирусом иммунодефицита человека. Рассмотрены актуальные вопросы диагностики и лечения гепатоцеллюлярной карциномы.</a:t>
            </a:r>
          </a:p>
          <a:p>
            <a:pPr indent="361950" algn="just" fontAlgn="base">
              <a:spcBef>
                <a:spcPct val="0"/>
              </a:spcBef>
              <a:spcAft>
                <a:spcPct val="0"/>
              </a:spcAft>
            </a:pPr>
            <a:r>
              <a:rPr lang="ru-RU" sz="1650" dirty="0" smtClean="0">
                <a:solidFill>
                  <a:schemeClr val="accent4">
                    <a:lumMod val="50000"/>
                  </a:schemeClr>
                </a:solidFill>
                <a:latin typeface="Book Antiqua" pitchFamily="18" charset="0"/>
              </a:rPr>
              <a:t>Издание предназначено для врачей-инфекционистов, гастроэнтерологов, врачей общей практики, студентов медицинских вузов.</a:t>
            </a:r>
          </a:p>
        </p:txBody>
      </p:sp>
    </p:spTree>
  </p:cSld>
  <p:clrMapOvr>
    <a:masterClrMapping/>
  </p:clrMapOvr>
  <p:transition advClick="0" advTm="2400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3" name="Picture 2" descr="Ревишвили, Неминущий, Баталов - Всероссийские клинические рекомендации по контролю над риском внезапной остановки сердца обложка книги"/>
          <p:cNvPicPr>
            <a:picLocks noChangeAspect="1" noChangeArrowheads="1"/>
          </p:cNvPicPr>
          <p:nvPr/>
        </p:nvPicPr>
        <p:blipFill>
          <a:blip r:embed="rId2"/>
          <a:srcRect/>
          <a:stretch>
            <a:fillRect/>
          </a:stretch>
        </p:blipFill>
        <p:spPr bwMode="auto">
          <a:xfrm>
            <a:off x="6429376" y="1911828"/>
            <a:ext cx="2533650" cy="3650759"/>
          </a:xfrm>
          <a:prstGeom prst="rect">
            <a:avLst/>
          </a:prstGeom>
          <a:solidFill>
            <a:srgbClr val="FFFFFF">
              <a:shade val="85000"/>
            </a:srgbClr>
          </a:solid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4" name="Rectangle 1"/>
          <p:cNvSpPr>
            <a:spLocks noChangeArrowheads="1"/>
          </p:cNvSpPr>
          <p:nvPr/>
        </p:nvSpPr>
        <p:spPr bwMode="auto">
          <a:xfrm>
            <a:off x="204766" y="119073"/>
            <a:ext cx="8729683"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542925" algn="just" fontAlgn="base" latinLnBrk="0">
              <a:spcBef>
                <a:spcPct val="0"/>
              </a:spcBef>
              <a:spcAft>
                <a:spcPct val="0"/>
              </a:spcAft>
            </a:pPr>
            <a:r>
              <a:rPr kumimoji="0" lang="ru-RU" sz="1800" b="1" i="0" u="none" strike="noStrike" cap="none" normalizeH="0" baseline="0" dirty="0" smtClean="0">
                <a:ln>
                  <a:noFill/>
                </a:ln>
                <a:effectLst/>
                <a:latin typeface="Bookman Old Style" pitchFamily="18" charset="0"/>
                <a:ea typeface="Calibri" pitchFamily="34" charset="0"/>
                <a:cs typeface="Times New Roman" pitchFamily="18" charset="0"/>
              </a:rPr>
              <a:t>Всероссийские клинические рекомендации по контролю над риском внезапной остановки сердца и внезапной сердечной смерти, профилактике и оказанию первой помощи</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 Москва : ГЭОТАР - Медиа,   2018. -  256 с. – </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ISBN 978-5-9704-</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4464</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1.</a:t>
            </a:r>
            <a:r>
              <a:rPr kumimoji="0" lang="ru-RU" sz="1800" b="0" i="0" u="none" strike="noStrike" cap="none" normalizeH="0" dirty="0" smtClean="0">
                <a:ln>
                  <a:noFill/>
                </a:ln>
                <a:effectLst/>
                <a:latin typeface="Bookman Old Style" pitchFamily="18" charset="0"/>
                <a:ea typeface="Calibri" pitchFamily="34" charset="0"/>
                <a:cs typeface="Times New Roman" pitchFamily="18" charset="0"/>
              </a:rPr>
              <a:t>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Текст : непосредственный.</a:t>
            </a:r>
            <a:endParaRPr kumimoji="0" lang="ru-RU" sz="1800" b="0" i="0" u="none" strike="noStrike" cap="none" normalizeH="0" baseline="0" dirty="0" smtClean="0">
              <a:ln>
                <a:noFill/>
              </a:ln>
              <a:effectLst/>
              <a:latin typeface="Bookman Old Style" pitchFamily="18" charset="0"/>
              <a:cs typeface="Arial" pitchFamily="34" charset="0"/>
            </a:endParaRPr>
          </a:p>
        </p:txBody>
      </p:sp>
      <p:sp>
        <p:nvSpPr>
          <p:cNvPr id="5" name="Прямоугольник 4"/>
          <p:cNvSpPr/>
          <p:nvPr/>
        </p:nvSpPr>
        <p:spPr>
          <a:xfrm>
            <a:off x="257160" y="1866883"/>
            <a:ext cx="6134115" cy="4039567"/>
          </a:xfrm>
          <a:prstGeom prst="rect">
            <a:avLst/>
          </a:prstGeom>
        </p:spPr>
        <p:txBody>
          <a:bodyPr wrap="square">
            <a:spAutoFit/>
          </a:bodyPr>
          <a:lstStyle/>
          <a:p>
            <a:pPr indent="361950" algn="just" fontAlgn="base">
              <a:spcBef>
                <a:spcPct val="0"/>
              </a:spcBef>
              <a:spcAft>
                <a:spcPct val="0"/>
              </a:spcAft>
            </a:pPr>
            <a:r>
              <a:rPr lang="ru-RU" sz="1650" dirty="0" smtClean="0">
                <a:solidFill>
                  <a:schemeClr val="accent4">
                    <a:lumMod val="50000"/>
                  </a:schemeClr>
                </a:solidFill>
                <a:latin typeface="Book Antiqua" pitchFamily="18" charset="0"/>
              </a:rPr>
              <a:t>Издание содержит клинические рекомендации по контролю над риском внезапной остановки сердца и внезапной сердечной смерти, профилактике и оказанию первой помощи, подготовленные Российским кардиологическим обществом, Всероссийским научным обществом специалистов по клинической электрофизиологии, </a:t>
            </a:r>
            <a:r>
              <a:rPr lang="ru-RU" sz="1650" dirty="0" err="1" smtClean="0">
                <a:solidFill>
                  <a:schemeClr val="accent4">
                    <a:lumMod val="50000"/>
                  </a:schemeClr>
                </a:solidFill>
                <a:latin typeface="Book Antiqua" pitchFamily="18" charset="0"/>
              </a:rPr>
              <a:t>аритмологии</a:t>
            </a:r>
            <a:r>
              <a:rPr lang="ru-RU" sz="1650" dirty="0" smtClean="0">
                <a:solidFill>
                  <a:schemeClr val="accent4">
                    <a:lumMod val="50000"/>
                  </a:schemeClr>
                </a:solidFill>
                <a:latin typeface="Book Antiqua" pitchFamily="18" charset="0"/>
              </a:rPr>
              <a:t> и </a:t>
            </a:r>
            <a:r>
              <a:rPr lang="ru-RU" sz="1650" dirty="0" err="1" smtClean="0">
                <a:solidFill>
                  <a:schemeClr val="accent4">
                    <a:lumMod val="50000"/>
                  </a:schemeClr>
                </a:solidFill>
                <a:latin typeface="Book Antiqua" pitchFamily="18" charset="0"/>
              </a:rPr>
              <a:t>кардиостимуляции</a:t>
            </a:r>
            <a:r>
              <a:rPr lang="ru-RU" sz="1650" dirty="0" smtClean="0">
                <a:solidFill>
                  <a:schemeClr val="accent4">
                    <a:lumMod val="50000"/>
                  </a:schemeClr>
                </a:solidFill>
                <a:latin typeface="Book Antiqua" pitchFamily="18" charset="0"/>
              </a:rPr>
              <a:t>, Российским обществом профилактики неинфекционных заболеваний, Национальным советом по реанимации, Российским обществом </a:t>
            </a:r>
            <a:r>
              <a:rPr lang="ru-RU" sz="1650" dirty="0" err="1" smtClean="0">
                <a:solidFill>
                  <a:schemeClr val="accent4">
                    <a:lumMod val="50000"/>
                  </a:schemeClr>
                </a:solidFill>
                <a:latin typeface="Book Antiqua" pitchFamily="18" charset="0"/>
              </a:rPr>
              <a:t>холтеровского</a:t>
            </a:r>
            <a:r>
              <a:rPr lang="ru-RU" sz="1650" dirty="0" smtClean="0">
                <a:solidFill>
                  <a:schemeClr val="accent4">
                    <a:lumMod val="50000"/>
                  </a:schemeClr>
                </a:solidFill>
                <a:latin typeface="Book Antiqua" pitchFamily="18" charset="0"/>
              </a:rPr>
              <a:t> мониторирования и </a:t>
            </a:r>
            <a:r>
              <a:rPr lang="ru-RU" sz="1650" dirty="0" err="1" smtClean="0">
                <a:solidFill>
                  <a:schemeClr val="accent4">
                    <a:lumMod val="50000"/>
                  </a:schemeClr>
                </a:solidFill>
                <a:latin typeface="Book Antiqua" pitchFamily="18" charset="0"/>
              </a:rPr>
              <a:t>неинвазивной</a:t>
            </a:r>
            <a:r>
              <a:rPr lang="ru-RU" sz="1650" dirty="0" smtClean="0">
                <a:solidFill>
                  <a:schemeClr val="accent4">
                    <a:lumMod val="50000"/>
                  </a:schemeClr>
                </a:solidFill>
                <a:latin typeface="Book Antiqua" pitchFamily="18" charset="0"/>
              </a:rPr>
              <a:t> электрофизиологии, Ассоциацией детских кардиологов России.</a:t>
            </a:r>
          </a:p>
          <a:p>
            <a:pPr indent="361950" algn="just" fontAlgn="base">
              <a:spcBef>
                <a:spcPct val="0"/>
              </a:spcBef>
              <a:spcAft>
                <a:spcPct val="0"/>
              </a:spcAft>
            </a:pPr>
            <a:r>
              <a:rPr lang="ru-RU" sz="1650" dirty="0" smtClean="0">
                <a:solidFill>
                  <a:schemeClr val="accent4">
                    <a:lumMod val="50000"/>
                  </a:schemeClr>
                </a:solidFill>
                <a:latin typeface="Book Antiqua" pitchFamily="18" charset="0"/>
              </a:rPr>
              <a:t>Предназначены практикующим врачам-кардиологам, терапевтам, врачам всех специальностей, студентам старших курсов медицинских вузов.</a:t>
            </a:r>
          </a:p>
        </p:txBody>
      </p:sp>
    </p:spTree>
  </p:cSld>
  <p:clrMapOvr>
    <a:masterClrMapping/>
  </p:clrMapOvr>
  <p:transition advClick="0" advTm="2400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357958"/>
            <a:ext cx="9144000" cy="369332"/>
          </a:xfrm>
          <a:prstGeom prst="rect">
            <a:avLst/>
          </a:prstGeom>
        </p:spPr>
        <p:txBody>
          <a:bodyPr wrap="square">
            <a:spAutoFit/>
          </a:bodyPr>
          <a:lstStyle/>
          <a:p>
            <a:pPr algn="ctr">
              <a:spcBef>
                <a:spcPct val="0"/>
              </a:spcBef>
              <a:defRPr/>
            </a:pPr>
            <a:r>
              <a:rPr lang="ru-RU" b="1" dirty="0" smtClean="0">
                <a:solidFill>
                  <a:schemeClr val="accent4">
                    <a:lumMod val="50000"/>
                  </a:schemeClr>
                </a:solidFill>
                <a:latin typeface="Book Antiqua" pitchFamily="18" charset="0"/>
              </a:rPr>
              <a:t>ОТДЕЛ «ЦЕНТР ЕСТЕСТВОЗНАНИЯ И МЕДИЦИНЫ»</a:t>
            </a:r>
            <a:endParaRPr lang="ru-RU" b="1" dirty="0">
              <a:solidFill>
                <a:schemeClr val="accent4">
                  <a:lumMod val="50000"/>
                </a:schemeClr>
              </a:solidFill>
              <a:latin typeface="Book Antiqua" pitchFamily="18" charset="0"/>
            </a:endParaRPr>
          </a:p>
        </p:txBody>
      </p:sp>
      <p:pic>
        <p:nvPicPr>
          <p:cNvPr id="3" name="Picture 2" descr="https://interior.mypartnershop.ru/img/1027318687.jpg"/>
          <p:cNvPicPr>
            <a:picLocks noChangeAspect="1" noChangeArrowheads="1"/>
          </p:cNvPicPr>
          <p:nvPr/>
        </p:nvPicPr>
        <p:blipFill>
          <a:blip r:embed="rId2" cstate="print"/>
          <a:srcRect/>
          <a:stretch>
            <a:fillRect/>
          </a:stretch>
        </p:blipFill>
        <p:spPr bwMode="auto">
          <a:xfrm>
            <a:off x="171418" y="1995472"/>
            <a:ext cx="2311257" cy="32861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Rectangle 1"/>
          <p:cNvSpPr>
            <a:spLocks noChangeArrowheads="1"/>
          </p:cNvSpPr>
          <p:nvPr/>
        </p:nvSpPr>
        <p:spPr bwMode="auto">
          <a:xfrm>
            <a:off x="209528" y="176227"/>
            <a:ext cx="8820171"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7675" algn="just" fontAlgn="base" latinLnBrk="0">
              <a:spcBef>
                <a:spcPct val="0"/>
              </a:spcBef>
              <a:spcAft>
                <a:spcPct val="0"/>
              </a:spcAft>
            </a:pPr>
            <a:r>
              <a:rPr kumimoji="0" lang="ru-RU" sz="1800" b="1" i="0" u="none" strike="noStrike" cap="none" normalizeH="0" baseline="0" dirty="0" err="1" smtClean="0">
                <a:ln>
                  <a:noFill/>
                </a:ln>
                <a:effectLst/>
                <a:latin typeface="Bookman Old Style" pitchFamily="18" charset="0"/>
                <a:ea typeface="Calibri" pitchFamily="34" charset="0"/>
                <a:cs typeface="Times New Roman" pitchFamily="18" charset="0"/>
              </a:rPr>
              <a:t>Гастроэзофагенальная</a:t>
            </a:r>
            <a:r>
              <a:rPr kumimoji="0" lang="ru-RU" sz="1800" b="1" i="0" u="none" strike="noStrike" cap="none" normalizeH="0" baseline="0" dirty="0" smtClean="0">
                <a:ln>
                  <a:noFill/>
                </a:ln>
                <a:effectLst/>
                <a:latin typeface="Bookman Old Style" pitchFamily="18" charset="0"/>
                <a:ea typeface="Calibri" pitchFamily="34" charset="0"/>
                <a:cs typeface="Times New Roman" pitchFamily="18" charset="0"/>
              </a:rPr>
              <a:t> </a:t>
            </a:r>
            <a:r>
              <a:rPr kumimoji="0" lang="ru-RU" sz="1800" b="1" i="0" u="none" strike="noStrike" cap="none" normalizeH="0" baseline="0" dirty="0" err="1" smtClean="0">
                <a:ln>
                  <a:noFill/>
                </a:ln>
                <a:effectLst/>
                <a:latin typeface="Bookman Old Style" pitchFamily="18" charset="0"/>
                <a:ea typeface="Calibri" pitchFamily="34" charset="0"/>
                <a:cs typeface="Times New Roman" pitchFamily="18" charset="0"/>
              </a:rPr>
              <a:t>рефлюксная</a:t>
            </a:r>
            <a:r>
              <a:rPr kumimoji="0" lang="ru-RU" sz="1800" b="1" i="0" u="none" strike="noStrike" cap="none" normalizeH="0" baseline="0" dirty="0" smtClean="0">
                <a:ln>
                  <a:noFill/>
                </a:ln>
                <a:effectLst/>
                <a:latin typeface="Bookman Old Style" pitchFamily="18" charset="0"/>
                <a:ea typeface="Calibri" pitchFamily="34" charset="0"/>
                <a:cs typeface="Times New Roman" pitchFamily="18" charset="0"/>
              </a:rPr>
              <a:t> болезнь: </a:t>
            </a:r>
            <a:r>
              <a:rPr kumimoji="0" lang="ru-RU" sz="1800" i="0" u="none" strike="noStrike" cap="none" normalizeH="0" baseline="0" dirty="0" smtClean="0">
                <a:ln>
                  <a:noFill/>
                </a:ln>
                <a:effectLst/>
                <a:latin typeface="Bookman Old Style" pitchFamily="18" charset="0"/>
                <a:ea typeface="Calibri" pitchFamily="34" charset="0"/>
                <a:cs typeface="Times New Roman" pitchFamily="18" charset="0"/>
              </a:rPr>
              <a:t>учебное пособие / И. В. </a:t>
            </a:r>
            <a:r>
              <a:rPr kumimoji="0" lang="ru-RU" sz="1800" i="0" u="none" strike="noStrike" cap="none" normalizeH="0" baseline="0" dirty="0" err="1" smtClean="0">
                <a:ln>
                  <a:noFill/>
                </a:ln>
                <a:effectLst/>
                <a:latin typeface="Bookman Old Style" pitchFamily="18" charset="0"/>
                <a:ea typeface="Calibri" pitchFamily="34" charset="0"/>
                <a:cs typeface="Times New Roman" pitchFamily="18" charset="0"/>
              </a:rPr>
              <a:t>Маев</a:t>
            </a:r>
            <a:r>
              <a:rPr kumimoji="0" lang="ru-RU" sz="1800" i="0" u="none" strike="noStrike" cap="none" normalizeH="0" baseline="0" dirty="0" smtClean="0">
                <a:ln>
                  <a:noFill/>
                </a:ln>
                <a:effectLst/>
                <a:latin typeface="Bookman Old Style" pitchFamily="18" charset="0"/>
                <a:ea typeface="Calibri" pitchFamily="34" charset="0"/>
                <a:cs typeface="Times New Roman" pitchFamily="18" charset="0"/>
              </a:rPr>
              <a:t>, Г. Л. Юренев, Е. С. </a:t>
            </a:r>
            <a:r>
              <a:rPr kumimoji="0" lang="ru-RU" sz="1800" i="0" u="none" strike="noStrike" cap="none" normalizeH="0" baseline="0" dirty="0" err="1" smtClean="0">
                <a:ln>
                  <a:noFill/>
                </a:ln>
                <a:effectLst/>
                <a:latin typeface="Bookman Old Style" pitchFamily="18" charset="0"/>
                <a:ea typeface="Calibri" pitchFamily="34" charset="0"/>
                <a:cs typeface="Times New Roman" pitchFamily="18" charset="0"/>
              </a:rPr>
              <a:t>Вьючнова</a:t>
            </a:r>
            <a:r>
              <a:rPr kumimoji="0" lang="ru-RU" sz="1800" i="0" u="none" strike="noStrike" cap="none" normalizeH="0" baseline="0" dirty="0" smtClean="0">
                <a:ln>
                  <a:noFill/>
                </a:ln>
                <a:effectLst/>
                <a:latin typeface="Bookman Old Style" pitchFamily="18" charset="0"/>
                <a:ea typeface="Calibri" pitchFamily="34" charset="0"/>
                <a:cs typeface="Times New Roman" pitchFamily="18" charset="0"/>
              </a:rPr>
              <a:t>, Д. Н. Андреев и др.</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 Москва : ГЭОТАР - Медиа,   2019. -  80 с. – </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ISBN 978-5-9704-</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4674</a:t>
            </a:r>
            <a:r>
              <a:rPr kumimoji="0" lang="en-US" sz="1800" b="0" i="0" u="none" strike="noStrike" cap="none" normalizeH="0" baseline="0" dirty="0" smtClean="0">
                <a:ln>
                  <a:noFill/>
                </a:ln>
                <a:effectLst/>
                <a:latin typeface="Bookman Old Style" pitchFamily="18" charset="0"/>
                <a:ea typeface="Calibri" pitchFamily="34" charset="0"/>
                <a:cs typeface="Times New Roman" pitchFamily="18" charset="0"/>
              </a:rPr>
              <a:t>-</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4.</a:t>
            </a:r>
            <a:r>
              <a:rPr kumimoji="0" lang="ru-RU" sz="1800" b="0" i="0" u="none" strike="noStrike" cap="none" normalizeH="0" dirty="0" smtClean="0">
                <a:ln>
                  <a:noFill/>
                </a:ln>
                <a:effectLst/>
                <a:latin typeface="Bookman Old Style" pitchFamily="18" charset="0"/>
                <a:ea typeface="Calibri" pitchFamily="34" charset="0"/>
                <a:cs typeface="Times New Roman" pitchFamily="18" charset="0"/>
              </a:rPr>
              <a:t> –</a:t>
            </a:r>
            <a:r>
              <a:rPr kumimoji="0" lang="ru-RU" sz="1800" b="0" i="0" u="none" strike="noStrike" cap="none" normalizeH="0" baseline="0" dirty="0" smtClean="0">
                <a:ln>
                  <a:noFill/>
                </a:ln>
                <a:effectLst/>
                <a:latin typeface="Bookman Old Style" pitchFamily="18" charset="0"/>
                <a:ea typeface="Calibri" pitchFamily="34" charset="0"/>
                <a:cs typeface="Times New Roman" pitchFamily="18" charset="0"/>
              </a:rPr>
              <a:t> Текст : непосредственный.</a:t>
            </a:r>
            <a:endParaRPr kumimoji="0" lang="ru-RU" sz="1800" b="0" i="0" u="none" strike="noStrike" cap="none" normalizeH="0" baseline="0" dirty="0" smtClean="0">
              <a:ln>
                <a:noFill/>
              </a:ln>
              <a:effectLst/>
              <a:latin typeface="Bookman Old Style" pitchFamily="18" charset="0"/>
              <a:cs typeface="Arial" pitchFamily="34" charset="0"/>
            </a:endParaRPr>
          </a:p>
        </p:txBody>
      </p:sp>
      <p:sp>
        <p:nvSpPr>
          <p:cNvPr id="5" name="Прямоугольник 4"/>
          <p:cNvSpPr/>
          <p:nvPr/>
        </p:nvSpPr>
        <p:spPr>
          <a:xfrm>
            <a:off x="2562211" y="1528744"/>
            <a:ext cx="6286528" cy="4401205"/>
          </a:xfrm>
          <a:prstGeom prst="rect">
            <a:avLst/>
          </a:prstGeom>
        </p:spPr>
        <p:txBody>
          <a:bodyPr wrap="square">
            <a:spAutoFit/>
          </a:bodyPr>
          <a:lstStyle/>
          <a:p>
            <a:pPr indent="361950" algn="just" fontAlgn="base">
              <a:spcBef>
                <a:spcPct val="0"/>
              </a:spcBef>
              <a:spcAft>
                <a:spcPct val="0"/>
              </a:spcAft>
            </a:pPr>
            <a:r>
              <a:rPr lang="ru-RU" sz="1650" dirty="0" smtClean="0">
                <a:solidFill>
                  <a:schemeClr val="accent4">
                    <a:lumMod val="50000"/>
                  </a:schemeClr>
                </a:solidFill>
                <a:latin typeface="Book Antiqua" pitchFamily="18" charset="0"/>
              </a:rPr>
              <a:t>Учебное пособие содержит современные данные о </a:t>
            </a:r>
            <a:r>
              <a:rPr lang="ru-RU" sz="1650" dirty="0" err="1" smtClean="0">
                <a:solidFill>
                  <a:schemeClr val="accent4">
                    <a:lumMod val="50000"/>
                  </a:schemeClr>
                </a:solidFill>
                <a:latin typeface="Book Antiqua" pitchFamily="18" charset="0"/>
              </a:rPr>
              <a:t>гастроэзофагеальной</a:t>
            </a:r>
            <a:r>
              <a:rPr lang="ru-RU" sz="1650" dirty="0" smtClean="0">
                <a:solidFill>
                  <a:schemeClr val="accent4">
                    <a:lumMod val="50000"/>
                  </a:schemeClr>
                </a:solidFill>
                <a:latin typeface="Book Antiqua" pitchFamily="18" charset="0"/>
              </a:rPr>
              <a:t> </a:t>
            </a:r>
            <a:r>
              <a:rPr lang="ru-RU" sz="1650" dirty="0" err="1" smtClean="0">
                <a:solidFill>
                  <a:schemeClr val="accent4">
                    <a:lumMod val="50000"/>
                  </a:schemeClr>
                </a:solidFill>
                <a:latin typeface="Book Antiqua" pitchFamily="18" charset="0"/>
              </a:rPr>
              <a:t>рефлюксной</a:t>
            </a:r>
            <a:r>
              <a:rPr lang="ru-RU" sz="1650" dirty="0" smtClean="0">
                <a:solidFill>
                  <a:schemeClr val="accent4">
                    <a:lumMod val="50000"/>
                  </a:schemeClr>
                </a:solidFill>
                <a:latin typeface="Book Antiqua" pitchFamily="18" charset="0"/>
              </a:rPr>
              <a:t> болезни. В нем изложены ее дефиниция, эпидемиология, факторы риска, патогенез, классификация, особенности клинической картины, критерии диагностики, в том числе с использованием методов эндоскопии, pH-метрии, </a:t>
            </a:r>
            <a:r>
              <a:rPr lang="ru-RU" sz="1650" dirty="0" err="1" smtClean="0">
                <a:solidFill>
                  <a:schemeClr val="accent4">
                    <a:lumMod val="50000"/>
                  </a:schemeClr>
                </a:solidFill>
                <a:latin typeface="Book Antiqua" pitchFamily="18" charset="0"/>
              </a:rPr>
              <a:t>pH-импедансометрии</a:t>
            </a:r>
            <a:r>
              <a:rPr lang="ru-RU" sz="1650" dirty="0" smtClean="0">
                <a:solidFill>
                  <a:schemeClr val="accent4">
                    <a:lumMod val="50000"/>
                  </a:schemeClr>
                </a:solidFill>
                <a:latin typeface="Book Antiqua" pitchFamily="18" charset="0"/>
              </a:rPr>
              <a:t> и рентгенографии. Особое внимание уделено лечению пациентов с </a:t>
            </a:r>
            <a:r>
              <a:rPr lang="ru-RU" sz="1650" dirty="0" err="1" smtClean="0">
                <a:solidFill>
                  <a:schemeClr val="accent4">
                    <a:lumMod val="50000"/>
                  </a:schemeClr>
                </a:solidFill>
                <a:latin typeface="Book Antiqua" pitchFamily="18" charset="0"/>
              </a:rPr>
              <a:t>гастроэзофагеальной</a:t>
            </a:r>
            <a:r>
              <a:rPr lang="ru-RU" sz="1650" dirty="0" smtClean="0">
                <a:solidFill>
                  <a:schemeClr val="accent4">
                    <a:lumMod val="50000"/>
                  </a:schemeClr>
                </a:solidFill>
                <a:latin typeface="Book Antiqua" pitchFamily="18" charset="0"/>
              </a:rPr>
              <a:t> </a:t>
            </a:r>
            <a:r>
              <a:rPr lang="ru-RU" sz="1650" dirty="0" err="1" smtClean="0">
                <a:solidFill>
                  <a:schemeClr val="accent4">
                    <a:lumMod val="50000"/>
                  </a:schemeClr>
                </a:solidFill>
                <a:latin typeface="Book Antiqua" pitchFamily="18" charset="0"/>
              </a:rPr>
              <a:t>рефлюксной</a:t>
            </a:r>
            <a:r>
              <a:rPr lang="ru-RU" sz="1650" dirty="0" smtClean="0">
                <a:solidFill>
                  <a:schemeClr val="accent4">
                    <a:lumMod val="50000"/>
                  </a:schemeClr>
                </a:solidFill>
                <a:latin typeface="Book Antiqua" pitchFamily="18" charset="0"/>
              </a:rPr>
              <a:t> болезнью с позиций доказательной медицины и современных европейских и отечественных рекомендаций.</a:t>
            </a:r>
          </a:p>
          <a:p>
            <a:pPr indent="361950" algn="just" fontAlgn="base">
              <a:spcBef>
                <a:spcPct val="0"/>
              </a:spcBef>
              <a:spcAft>
                <a:spcPct val="0"/>
              </a:spcAft>
            </a:pPr>
            <a:r>
              <a:rPr lang="ru-RU" sz="1650" dirty="0" smtClean="0">
                <a:solidFill>
                  <a:schemeClr val="accent4">
                    <a:lumMod val="50000"/>
                  </a:schemeClr>
                </a:solidFill>
                <a:latin typeface="Book Antiqua" pitchFamily="18" charset="0"/>
              </a:rPr>
              <a:t>Учебное пособие предназначено клиническим ординаторам, врачам общей практики, терапевтам, гастроэнтерологам и специалистам, обучающимся на циклах постдипломного образования, а также может быть использовано студентами лечебного факультета по элективному курсу гастроэнтерологии для самостоятельной работы.</a:t>
            </a:r>
          </a:p>
        </p:txBody>
      </p:sp>
    </p:spTree>
  </p:cSld>
  <p:clrMapOvr>
    <a:masterClrMapping/>
  </p:clrMapOvr>
  <p:transition advClick="0" advTm="2400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214282" y="1428736"/>
            <a:ext cx="8786874" cy="4581525"/>
          </a:xfrm>
          <a:prstGeom prst="rect">
            <a:avLst/>
          </a:prstGeom>
          <a:no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tabLst/>
              <a:defRPr/>
            </a:pPr>
            <a:r>
              <a:rPr lang="ru-RU" sz="2800" b="1" dirty="0" smtClean="0">
                <a:solidFill>
                  <a:schemeClr val="accent4">
                    <a:lumMod val="75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С ЭТИМИ КНИГАМИ ВЫ МОЖЕТЕ ОЗНАКОМИТЬСЯ</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ru-RU" sz="2800" b="1" dirty="0" smtClean="0">
              <a:solidFill>
                <a:schemeClr val="accent4">
                  <a:lumMod val="75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endParaRPr>
          </a:p>
          <a:p>
            <a:pPr lvl="0" algn="ctr">
              <a:defRPr/>
            </a:pPr>
            <a:r>
              <a:rPr lang="ru-RU" sz="2800" b="1" dirty="0" smtClean="0">
                <a:solidFill>
                  <a:schemeClr val="accent4">
                    <a:lumMod val="75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В  ОТДЕЛЕ «ЦЕНТР  ЕСТЕСТВОЗНАНИЯ И МЕДИЦИНЫ»</a:t>
            </a:r>
            <a:br>
              <a:rPr lang="ru-RU" sz="2800" b="1" dirty="0" smtClean="0">
                <a:solidFill>
                  <a:schemeClr val="accent4">
                    <a:lumMod val="75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endParaRPr lang="ru-RU" sz="2800" b="1" dirty="0" smtClean="0">
              <a:solidFill>
                <a:schemeClr val="accent4">
                  <a:lumMod val="75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ru-RU" sz="2800" b="1" dirty="0" smtClean="0">
                <a:solidFill>
                  <a:schemeClr val="accent4">
                    <a:lumMod val="75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ЦГПБ имени А. П. ЧЕХОВА</a:t>
            </a:r>
          </a:p>
          <a:p>
            <a:pPr marL="0" marR="0" lvl="0" indent="0" algn="ctr" defTabSz="914400" rtl="0" eaLnBrk="1" fontAlgn="base" latinLnBrk="0" hangingPunct="1">
              <a:lnSpc>
                <a:spcPct val="100000"/>
              </a:lnSpc>
              <a:spcBef>
                <a:spcPct val="0"/>
              </a:spcBef>
              <a:spcAft>
                <a:spcPct val="0"/>
              </a:spcAft>
              <a:buClrTx/>
              <a:buSzTx/>
              <a:buFontTx/>
              <a:buNone/>
              <a:tabLst/>
              <a:defRPr/>
            </a:pPr>
            <a:r>
              <a:rPr lang="ru-RU" sz="2800" b="1" dirty="0" smtClean="0">
                <a:solidFill>
                  <a:schemeClr val="accent4">
                    <a:lumMod val="75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ПО АДРЕСУ:</a:t>
            </a:r>
            <a:br>
              <a:rPr lang="ru-RU" sz="2800" b="1" dirty="0" smtClean="0">
                <a:solidFill>
                  <a:schemeClr val="accent4">
                    <a:lumMod val="75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lang="ru-RU" sz="2800" b="1" dirty="0" smtClean="0">
                <a:solidFill>
                  <a:schemeClr val="accent4">
                    <a:lumMod val="75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УЛ. ГРЕЧЕСКАЯ, 105, КОМ. 208 (2 ЭТАЖ), ТЕЛ.: 340-318</a:t>
            </a:r>
            <a:endParaRPr lang="en-US" sz="2800" b="1" dirty="0" smtClean="0">
              <a:solidFill>
                <a:schemeClr val="accent4">
                  <a:lumMod val="75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endParaRPr>
          </a:p>
        </p:txBody>
      </p:sp>
    </p:spTree>
  </p:cSld>
  <p:clrMapOvr>
    <a:masterClrMapping/>
  </p:clrMapOvr>
  <p:transition advClick="0" advTm="24000"/>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1533</TotalTime>
  <Words>6360</Words>
  <Application>Microsoft Office PowerPoint</Application>
  <PresentationFormat>Экран (4:3)</PresentationFormat>
  <Paragraphs>227</Paragraphs>
  <Slides>53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53</vt:i4>
      </vt:variant>
    </vt:vector>
  </HeadingPairs>
  <TitlesOfParts>
    <vt:vector size="54" baseType="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vector>
  </TitlesOfParts>
  <Company>PJSC "New Engineering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Markasian, Pavel (KIEVH)</dc:creator>
  <cp:lastModifiedBy>ismailova</cp:lastModifiedBy>
  <cp:revision>229</cp:revision>
  <dcterms:created xsi:type="dcterms:W3CDTF">2016-11-18T14:12:19Z</dcterms:created>
  <dcterms:modified xsi:type="dcterms:W3CDTF">2021-01-18T13:04:53Z</dcterms:modified>
</cp:coreProperties>
</file>