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47" r:id="rId2"/>
    <p:sldId id="351" r:id="rId3"/>
    <p:sldId id="365" r:id="rId4"/>
    <p:sldId id="352" r:id="rId5"/>
    <p:sldId id="353" r:id="rId6"/>
    <p:sldId id="354" r:id="rId7"/>
    <p:sldId id="355" r:id="rId8"/>
    <p:sldId id="356" r:id="rId9"/>
    <p:sldId id="362" r:id="rId10"/>
    <p:sldId id="358" r:id="rId11"/>
    <p:sldId id="363" r:id="rId12"/>
    <p:sldId id="364" r:id="rId13"/>
    <p:sldId id="361" r:id="rId14"/>
    <p:sldId id="359" r:id="rId15"/>
    <p:sldId id="3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91EA"/>
    <a:srgbClr val="6C11F3"/>
    <a:srgbClr val="FFC000"/>
    <a:srgbClr val="00B0F0"/>
    <a:srgbClr val="00B4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049" autoAdjust="0"/>
    <p:restoredTop sz="94660"/>
  </p:normalViewPr>
  <p:slideViewPr>
    <p:cSldViewPr>
      <p:cViewPr>
        <p:scale>
          <a:sx n="80" d="100"/>
          <a:sy n="80" d="100"/>
        </p:scale>
        <p:origin x="-1926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545F7-77F9-4401-AA0E-BF14C26D890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0" y="6072206"/>
            <a:ext cx="9144000" cy="78579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dirty="0" smtClean="0">
                <a:solidFill>
                  <a:schemeClr val="bg1"/>
                </a:solidFill>
              </a:rPr>
              <a:t>ВСЕМИРНЫЙ ДЕНЬ СНА</a:t>
            </a:r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2" name="Picture 2" descr="I:\Центр естествознания и медицины\Morning_Clock_face_Alarm_clock_Closeup_7_00_Hands_579257_1280x8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093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000100" y="357166"/>
            <a:ext cx="6500858" cy="1000132"/>
          </a:xfrm>
        </p:spPr>
        <p:txBody>
          <a:bodyPr/>
          <a:lstStyle/>
          <a:p>
            <a:r>
              <a:rPr lang="ru-RU" i="1" dirty="0" smtClean="0">
                <a:solidFill>
                  <a:srgbClr val="0070C0"/>
                </a:solidFill>
              </a:rPr>
              <a:t>В царстве морфея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857784"/>
          </a:xfrm>
        </p:spPr>
        <p:txBody>
          <a:bodyPr>
            <a:noAutofit/>
          </a:bodyPr>
          <a:lstStyle/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С Древних пор людей манила загадочная природа человеческого сна. Ведь иногда то, что являлось ночью могло предсказывать или влиять на будущее. Недаром у этого состояния в древнем мире существовал собственный бог</a:t>
            </a:r>
            <a:r>
              <a:rPr lang="ru-RU" sz="2000" b="1" i="1" dirty="0" smtClean="0">
                <a:solidFill>
                  <a:srgbClr val="FF0000"/>
                </a:solidFill>
              </a:rPr>
              <a:t> Морфей.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pic>
        <p:nvPicPr>
          <p:cNvPr id="7" name="Picture 3" descr="C:\Users\Nazarko\Desktop\small_9820e6174c676db2896b8449f098b3debddc43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928934"/>
            <a:ext cx="2450147" cy="3626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4857784"/>
          </a:xfrm>
        </p:spPr>
        <p:txBody>
          <a:bodyPr>
            <a:noAutofit/>
          </a:bodyPr>
          <a:lstStyle/>
          <a:p>
            <a:pPr marL="0" indent="534988" algn="just">
              <a:buNone/>
            </a:pPr>
            <a:r>
              <a:rPr lang="ru-RU" sz="2000" b="1" i="1" dirty="0" smtClean="0">
                <a:solidFill>
                  <a:srgbClr val="FF0000"/>
                </a:solidFill>
              </a:rPr>
              <a:t>Морфей</a:t>
            </a:r>
            <a:r>
              <a:rPr lang="ru-RU" sz="2000" i="1" dirty="0" smtClean="0"/>
              <a:t> </a:t>
            </a:r>
            <a:r>
              <a:rPr lang="ru-RU" sz="2000" b="1" i="1" dirty="0" smtClean="0">
                <a:solidFill>
                  <a:srgbClr val="0070C0"/>
                </a:solidFill>
              </a:rPr>
              <a:t>(др.греч. </a:t>
            </a:r>
            <a:r>
              <a:rPr lang="ru-RU" sz="2000" b="1" i="1" dirty="0" err="1" smtClean="0">
                <a:solidFill>
                  <a:srgbClr val="0070C0"/>
                </a:solidFill>
              </a:rPr>
              <a:t>Μορφεύς </a:t>
            </a:r>
            <a:r>
              <a:rPr lang="ru-RU" sz="2000" b="1" i="1" dirty="0" smtClean="0">
                <a:solidFill>
                  <a:srgbClr val="0070C0"/>
                </a:solidFill>
              </a:rPr>
              <a:t>— «формирователь», «тот, кто формирует сны») — бог добрых (пророческих, или лживых) сновидений в греческой мифологии.</a:t>
            </a:r>
          </a:p>
          <a:p>
            <a:pPr indent="12700" algn="just">
              <a:buNone/>
            </a:pPr>
            <a:r>
              <a:rPr lang="ru-RU" sz="2000" b="1" i="1" dirty="0" smtClean="0">
                <a:solidFill>
                  <a:srgbClr val="0070C0"/>
                </a:solidFill>
              </a:rPr>
              <a:t>Его отцом является Гипнос — бог сна и сновидений. </a:t>
            </a:r>
          </a:p>
          <a:p>
            <a:pPr marL="0" indent="355600" algn="just">
              <a:buNone/>
            </a:pPr>
            <a:r>
              <a:rPr lang="ru-RU" sz="2000" b="1" i="1" dirty="0" smtClean="0">
                <a:solidFill>
                  <a:srgbClr val="0070C0"/>
                </a:solidFill>
              </a:rPr>
              <a:t>Морфей может принимать любую форму и являться людям во сне. Он умеет абсолютно точно подражать голосу и стилю речи человека, которого изображает. Греки почти всегда изображали его в виде стройного юноши с небольшими крылышками на висках, однако на некоторых памятниках искусства он представляется в образе бородатого старца с цветком мака в руке. Морфей обязан следить за снами царей и героев. </a:t>
            </a:r>
          </a:p>
          <a:p>
            <a:pPr algn="just">
              <a:buNone/>
            </a:pPr>
            <a:endParaRPr lang="ru-RU" sz="2400" dirty="0"/>
          </a:p>
        </p:txBody>
      </p:sp>
      <p:pic>
        <p:nvPicPr>
          <p:cNvPr id="6" name="Picture 2" descr="C:\Users\Nazarko\Desktop\small_ad513a0468958858c245ce6bd57b49aa1bac0bf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929198"/>
            <a:ext cx="3266981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4786346"/>
          </a:xfrm>
        </p:spPr>
        <p:txBody>
          <a:bodyPr>
            <a:noAutofit/>
          </a:bodyPr>
          <a:lstStyle/>
          <a:p>
            <a:pPr marL="0" indent="534988" algn="just">
              <a:buNone/>
            </a:pPr>
            <a:r>
              <a:rPr lang="ru-RU" sz="2000" b="1" i="1" dirty="0" smtClean="0">
                <a:solidFill>
                  <a:srgbClr val="FF0000"/>
                </a:solidFill>
              </a:rPr>
              <a:t>Главная эмблема Морфея</a:t>
            </a:r>
            <a:r>
              <a:rPr lang="ru-RU" sz="2000" b="1" i="1" dirty="0" smtClean="0"/>
              <a:t> </a:t>
            </a:r>
            <a:r>
              <a:rPr lang="ru-RU" sz="2000" b="1" i="1" dirty="0" smtClean="0">
                <a:solidFill>
                  <a:srgbClr val="0070C0"/>
                </a:solidFill>
              </a:rPr>
              <a:t>— сдвоенные ворота в мир сновидений. Это — ворота из слоновой кости для лживых снов и роговые ворота для снов истинных. Из символики и атрибутики бога всегда особо выделяют чёрный цвет (как цвет ночи и забытья) и цветы мака. Морфея зачастую изображали в чёрной одежде с рассеянными по ней серебряными звёздами. В руках он держал кубок с маковым соком, обладающим расслабляющим, обволакивающим снотворным действием. Иногда считается, что он носит на голове корону из цветков мака, что символизирует сновидения.</a:t>
            </a:r>
          </a:p>
          <a:p>
            <a:pPr marL="0" indent="534988" algn="just">
              <a:buNone/>
            </a:pPr>
            <a:r>
              <a:rPr lang="ru-RU" sz="2000" b="1" i="1" dirty="0" smtClean="0">
                <a:solidFill>
                  <a:srgbClr val="0070C0"/>
                </a:solidFill>
              </a:rPr>
              <a:t> Греки обычно изображали его </a:t>
            </a:r>
          </a:p>
          <a:p>
            <a:pPr marL="0" indent="0" algn="just">
              <a:buNone/>
            </a:pPr>
            <a:r>
              <a:rPr lang="ru-RU" sz="2000" b="1" i="1" dirty="0" smtClean="0">
                <a:solidFill>
                  <a:srgbClr val="0070C0"/>
                </a:solidFill>
              </a:rPr>
              <a:t>на вазах, а римляне — на саркофагах.</a:t>
            </a:r>
          </a:p>
          <a:p>
            <a:pPr algn="just">
              <a:buNone/>
            </a:pPr>
            <a:endParaRPr lang="ru-RU" sz="2400" dirty="0"/>
          </a:p>
        </p:txBody>
      </p:sp>
      <p:pic>
        <p:nvPicPr>
          <p:cNvPr id="2050" name="Picture 2" descr="C:\Users\Nazarko\Desktop\06d5327d36bab487e4bd83042e23a6b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4357694"/>
            <a:ext cx="2500306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357158" y="1214422"/>
            <a:ext cx="8229600" cy="4525963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sz="2000" b="1" i="1" dirty="0" smtClean="0">
                <a:solidFill>
                  <a:srgbClr val="0070C0"/>
                </a:solidFill>
              </a:rPr>
              <a:t>Морфей был Богом, ответственным за мечты людей. Недаром говорят – в объятиях Морфея. Находясь в объятиях Морфея, люди не только наслаждались крепким сном, но и видели сны о своем будущем или даже ближайших грядущих событиях. Морфей был посланником снов богов, передавая божественные послания через образы и истории, созданные как сны.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Users\Nazarko\Desktop\morf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714752"/>
            <a:ext cx="4429124" cy="2763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28662" y="428604"/>
            <a:ext cx="6758006" cy="1143000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Всемирный день сна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i="1" dirty="0" smtClean="0"/>
              <a:t>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 Сон </a:t>
            </a:r>
            <a:r>
              <a:rPr lang="ru-RU" sz="2000" b="1" i="1" dirty="0" smtClean="0">
                <a:solidFill>
                  <a:srgbClr val="0070C0"/>
                </a:solidFill>
              </a:rPr>
              <a:t>(лат.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somnus</a:t>
            </a:r>
            <a:r>
              <a:rPr lang="ru-RU" sz="2000" b="1" i="1" dirty="0" smtClean="0">
                <a:solidFill>
                  <a:srgbClr val="0070C0"/>
                </a:solidFill>
              </a:rPr>
              <a:t>) – это естественное физиологическое состояние, противоположное состоянию бодрствования, характеризующееся пониженной реакцией на окружающий мир.</a:t>
            </a:r>
          </a:p>
          <a:p>
            <a:pPr indent="820738" algn="just">
              <a:buNone/>
            </a:pPr>
            <a:r>
              <a:rPr lang="ru-RU" sz="2000" b="1" i="1" dirty="0" smtClean="0">
                <a:solidFill>
                  <a:srgbClr val="0070C0"/>
                </a:solidFill>
              </a:rPr>
              <a:t>В среднем, около трети своей жизни человек проводит во сне. Сон — одна из важнейших потребностей организма. И не удивительно, что появился Всемирный день сна. 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>
            <a:normAutofit fontScale="92500"/>
          </a:bodyPr>
          <a:lstStyle/>
          <a:p>
            <a:pPr marL="0" indent="355600" algn="just">
              <a:buNone/>
            </a:pPr>
            <a:r>
              <a:rPr lang="ru-RU" sz="2000" b="1" i="1" dirty="0" smtClean="0"/>
              <a:t> </a:t>
            </a:r>
            <a:r>
              <a:rPr lang="ru-RU" sz="2200" b="1" i="1" dirty="0" smtClean="0">
                <a:solidFill>
                  <a:srgbClr val="FF0000"/>
                </a:solidFill>
              </a:rPr>
              <a:t>Всемирный день сна </a:t>
            </a:r>
            <a:r>
              <a:rPr lang="ru-RU" sz="2200" b="1" i="1" dirty="0" smtClean="0">
                <a:solidFill>
                  <a:srgbClr val="0070C0"/>
                </a:solidFill>
              </a:rPr>
              <a:t>ежегодно отмечают в пятницу накануне дня весеннего равноденствия. </a:t>
            </a:r>
            <a:r>
              <a:rPr lang="ru-RU" sz="2200" b="1" i="1" dirty="0" smtClean="0">
                <a:solidFill>
                  <a:srgbClr val="FF0000"/>
                </a:solidFill>
              </a:rPr>
              <a:t>В 2021 году </a:t>
            </a:r>
            <a:r>
              <a:rPr lang="ru-RU" sz="2200" b="1" i="1" dirty="0" smtClean="0">
                <a:solidFill>
                  <a:srgbClr val="0070C0"/>
                </a:solidFill>
              </a:rPr>
              <a:t>он придется на </a:t>
            </a:r>
            <a:r>
              <a:rPr lang="ru-RU" sz="2200" b="1" i="1" dirty="0" smtClean="0">
                <a:solidFill>
                  <a:srgbClr val="FF0000"/>
                </a:solidFill>
              </a:rPr>
              <a:t>19 марта.</a:t>
            </a:r>
          </a:p>
          <a:p>
            <a:pPr marL="0" indent="355600" algn="just">
              <a:buNone/>
            </a:pPr>
            <a:r>
              <a:rPr lang="ru-RU" sz="2200" b="1" i="1" dirty="0" smtClean="0">
                <a:solidFill>
                  <a:srgbClr val="0070C0"/>
                </a:solidFill>
              </a:rPr>
              <a:t>С инициативой создания праздника выступил Международный комитет дня сна (</a:t>
            </a:r>
            <a:r>
              <a:rPr lang="ru-RU" sz="2200" b="1" i="1" dirty="0" err="1" smtClean="0">
                <a:solidFill>
                  <a:srgbClr val="0070C0"/>
                </a:solidFill>
              </a:rPr>
              <a:t>World</a:t>
            </a:r>
            <a:r>
              <a:rPr lang="ru-RU" sz="2200" b="1" i="1" dirty="0" smtClean="0">
                <a:solidFill>
                  <a:srgbClr val="0070C0"/>
                </a:solidFill>
              </a:rPr>
              <a:t>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Sleep</a:t>
            </a:r>
            <a:r>
              <a:rPr lang="ru-RU" sz="2200" b="1" i="1" dirty="0" smtClean="0">
                <a:solidFill>
                  <a:srgbClr val="0070C0"/>
                </a:solidFill>
              </a:rPr>
              <a:t>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Day</a:t>
            </a:r>
            <a:r>
              <a:rPr lang="ru-RU" sz="2200" b="1" i="1" dirty="0" smtClean="0">
                <a:solidFill>
                  <a:srgbClr val="0070C0"/>
                </a:solidFill>
              </a:rPr>
              <a:t>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Committee</a:t>
            </a:r>
            <a:r>
              <a:rPr lang="ru-RU" sz="2200" b="1" i="1" dirty="0" smtClean="0">
                <a:solidFill>
                  <a:srgbClr val="0070C0"/>
                </a:solidFill>
              </a:rPr>
              <a:t>) в Международной ассоциации медицины сна (</a:t>
            </a:r>
            <a:r>
              <a:rPr lang="ru-RU" sz="2200" b="1" i="1" dirty="0" err="1" smtClean="0">
                <a:solidFill>
                  <a:srgbClr val="0070C0"/>
                </a:solidFill>
              </a:rPr>
              <a:t>World</a:t>
            </a:r>
            <a:r>
              <a:rPr lang="ru-RU" sz="2200" b="1" i="1" dirty="0" smtClean="0">
                <a:solidFill>
                  <a:srgbClr val="0070C0"/>
                </a:solidFill>
              </a:rPr>
              <a:t>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Association</a:t>
            </a:r>
            <a:r>
              <a:rPr lang="ru-RU" sz="2200" b="1" i="1" dirty="0" smtClean="0">
                <a:solidFill>
                  <a:srgbClr val="0070C0"/>
                </a:solidFill>
              </a:rPr>
              <a:t>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of</a:t>
            </a:r>
            <a:r>
              <a:rPr lang="ru-RU" sz="2200" b="1" i="1" dirty="0" smtClean="0">
                <a:solidFill>
                  <a:srgbClr val="0070C0"/>
                </a:solidFill>
              </a:rPr>
              <a:t>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Sleep</a:t>
            </a:r>
            <a:r>
              <a:rPr lang="ru-RU" sz="2200" b="1" i="1" dirty="0" smtClean="0">
                <a:solidFill>
                  <a:srgbClr val="0070C0"/>
                </a:solidFill>
              </a:rPr>
              <a:t>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Medicine</a:t>
            </a:r>
            <a:r>
              <a:rPr lang="ru-RU" sz="2200" b="1" i="1" dirty="0" smtClean="0">
                <a:solidFill>
                  <a:srgbClr val="0070C0"/>
                </a:solidFill>
              </a:rPr>
              <a:t> (WASM)). Его целью стало привлечение общественного внимания к проблеме сна, предотвращению и лечению нарушений сна и пропаганда здорового сна.</a:t>
            </a:r>
          </a:p>
          <a:p>
            <a:pPr marL="0" indent="355600" algn="just">
              <a:buNone/>
            </a:pPr>
            <a:r>
              <a:rPr lang="ru-RU" sz="2200" b="1" i="1" dirty="0" smtClean="0">
                <a:solidFill>
                  <a:srgbClr val="0070C0"/>
                </a:solidFill>
              </a:rPr>
              <a:t>Каждый год проходит под своим девизом. Первый Всемирный день сна состоялся в 2008 году под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слоганом</a:t>
            </a:r>
            <a:r>
              <a:rPr lang="ru-RU" sz="2200" b="1" i="1" dirty="0" smtClean="0">
                <a:solidFill>
                  <a:srgbClr val="0070C0"/>
                </a:solidFill>
              </a:rPr>
              <a:t> «Спи крепко, живи бодро». В 2021 году </a:t>
            </a:r>
            <a:r>
              <a:rPr lang="ru-RU" sz="2200" b="1" i="1" dirty="0" err="1" smtClean="0">
                <a:solidFill>
                  <a:srgbClr val="0070C0"/>
                </a:solidFill>
              </a:rPr>
              <a:t>слоган</a:t>
            </a:r>
            <a:r>
              <a:rPr lang="ru-RU" sz="2200" b="1" i="1" dirty="0" smtClean="0">
                <a:solidFill>
                  <a:srgbClr val="0070C0"/>
                </a:solidFill>
              </a:rPr>
              <a:t> Всемирного дня </a:t>
            </a:r>
            <a:r>
              <a:rPr lang="ru-RU" sz="2200" b="1" i="1" dirty="0" smtClean="0"/>
              <a:t> </a:t>
            </a:r>
            <a:r>
              <a:rPr lang="ru-RU" sz="2200" b="1" i="1" dirty="0" smtClean="0">
                <a:solidFill>
                  <a:srgbClr val="FF0000"/>
                </a:solidFill>
              </a:rPr>
              <a:t>«Регулярный сон – здоровое будущее».</a:t>
            </a:r>
          </a:p>
          <a:p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429156"/>
          </a:xfrm>
        </p:spPr>
        <p:txBody>
          <a:bodyPr>
            <a:normAutofit/>
          </a:bodyPr>
          <a:lstStyle/>
          <a:p>
            <a:pPr indent="355600" algn="just"/>
            <a:r>
              <a:rPr lang="ru-RU" sz="2000" b="1" i="1" dirty="0" smtClean="0">
                <a:solidFill>
                  <a:srgbClr val="0070C0"/>
                </a:solidFill>
              </a:rPr>
              <a:t> Во время того, как организм находится в состоянии сна, человек восстанавливает силы, потраченные в течении дня, приводит в порядок свою нервную систему. По этой причине после хорошего сна, человек просыпается бодрым, и чувствует прилив сил. </a:t>
            </a:r>
          </a:p>
          <a:p>
            <a:pPr indent="355600" algn="just"/>
            <a:r>
              <a:rPr lang="ru-RU" sz="2000" b="1" i="1" dirty="0" smtClean="0">
                <a:solidFill>
                  <a:srgbClr val="0070C0"/>
                </a:solidFill>
              </a:rPr>
              <a:t>Во время сна наблюдается минимальный уровень мозговой активности и пониженные реакции. Мозг восстанавливается и готовится к нагрузке следующего дня. Тело во время сна полностью расслабляется, но сознание продолжает работать.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000528"/>
          </a:xfrm>
        </p:spPr>
        <p:txBody>
          <a:bodyPr>
            <a:normAutofit/>
          </a:bodyPr>
          <a:lstStyle/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Во сне вырабатываются незаменимые защитные вещества, которые повышают иммунитет.   Вот почему очень важно высыпаться в сезон простуд. </a:t>
            </a:r>
          </a:p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В среднем, каждый человек проводит во сне треть своей жизни. Для женщин, количество часов для сна должно быть нечетным 7 или 9, а мужчинам для здорового сна нужно 8 часов. Детям для нормальной работы организма необходимо спать не меньше 10 часов в сутки.</a:t>
            </a:r>
          </a:p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Сон помогает мозгу избавиться от всего лишнего. Однако, спать много — не менее вредно</a:t>
            </a:r>
            <a:r>
              <a:rPr lang="ru-RU" sz="2200" b="1" i="1" dirty="0" smtClean="0">
                <a:solidFill>
                  <a:srgbClr val="0070C0"/>
                </a:solidFill>
              </a:rPr>
              <a:t>, чем </a:t>
            </a:r>
            <a:r>
              <a:rPr lang="ru-RU" sz="2000" b="1" i="1" dirty="0" smtClean="0">
                <a:solidFill>
                  <a:srgbClr val="0070C0"/>
                </a:solidFill>
              </a:rPr>
              <a:t>недосыпать.</a:t>
            </a:r>
          </a:p>
          <a:p>
            <a:pPr marL="0" indent="355600" algn="just"/>
            <a:endParaRPr lang="ru-RU" sz="2200" b="1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025921"/>
          </a:xfrm>
        </p:spPr>
        <p:txBody>
          <a:bodyPr>
            <a:noAutofit/>
          </a:bodyPr>
          <a:lstStyle/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Врачи называют плохой сон ступенью к будущим инсультам, инфарктам, гипертонии и другим серьезным заболеваниям. В то же время нормальный сон — один из действенных способов </a:t>
            </a:r>
            <a:r>
              <a:rPr lang="ru-RU" sz="2000" b="1" i="1" dirty="0" smtClean="0">
                <a:solidFill>
                  <a:srgbClr val="0070C0"/>
                </a:solidFill>
              </a:rPr>
              <a:t>профилактики</a:t>
            </a:r>
            <a:r>
              <a:rPr lang="ru-RU" sz="2000" b="1" i="1" dirty="0" smtClean="0">
                <a:solidFill>
                  <a:srgbClr val="0070C0"/>
                </a:solidFill>
              </a:rPr>
              <a:t>, ожирения, </a:t>
            </a:r>
            <a:r>
              <a:rPr lang="ru-RU" sz="2000" b="1" i="1" dirty="0" smtClean="0">
                <a:solidFill>
                  <a:srgbClr val="0070C0"/>
                </a:solidFill>
              </a:rPr>
              <a:t>сердечно-сосудистых</a:t>
            </a:r>
            <a:r>
              <a:rPr lang="ru-RU" sz="2000" b="1" i="1" dirty="0" smtClean="0">
                <a:solidFill>
                  <a:srgbClr val="0070C0"/>
                </a:solidFill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</a:rPr>
              <a:t>и многих других </a:t>
            </a:r>
            <a:r>
              <a:rPr lang="ru-RU" sz="2000" b="1" i="1" dirty="0" smtClean="0">
                <a:solidFill>
                  <a:srgbClr val="0070C0"/>
                </a:solidFill>
              </a:rPr>
              <a:t>заболеваний. </a:t>
            </a:r>
            <a:endParaRPr lang="ru-RU" sz="2000" b="1" i="1" dirty="0" smtClean="0">
              <a:solidFill>
                <a:srgbClr val="0070C0"/>
              </a:solidFill>
            </a:endParaRPr>
          </a:p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Специалисты говорят, что недосыпание не только снижает работоспособность, но и приводит к нервным расстройствам.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954591"/>
          </a:xfrm>
        </p:spPr>
        <p:txBody>
          <a:bodyPr>
            <a:noAutofit/>
          </a:bodyPr>
          <a:lstStyle/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Длительные периоды «недосыпа» негативно сказываются на качестве жизни: усталость с самого утра; сонливость; рассеянность; ухудшение памяти; раздражительность. Это   только внешние признаки, но нарушение сна влечёт за собой снижение уровня иммунитета, депрессию, лишний вес и даже более неприятные последствия. </a:t>
            </a:r>
          </a:p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Пропадает чувство юмора, появляется раздражительность, замкнутость, зацикленность на одних и тех же проблемах. Потеря всего лишь 4 часов сна снижает реакцию на 45%. Ухудшается память, возможно обострение различных заболеваний.</a:t>
            </a:r>
          </a:p>
          <a:p>
            <a:pPr marL="0" indent="355600" algn="just"/>
            <a:endParaRPr lang="ru-RU" sz="2000" b="1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2071678"/>
            <a:ext cx="8229600" cy="4143404"/>
          </a:xfrm>
        </p:spPr>
        <p:txBody>
          <a:bodyPr>
            <a:noAutofit/>
          </a:bodyPr>
          <a:lstStyle/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Хроническое недосыпание негативно действует на мозг. Сутки без сна приводят к появлению в головном мозге химических процессов, ведущих к нарушению психики. Спустя двое суток меняется гормональный фон и нарушаются нейронные связи. А после трех и более суток без сна клетки головного мозга начинают разрушаться, а также увеличивается нагрузка на внутренние органы, особенно на сердце.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143404"/>
          </a:xfrm>
        </p:spPr>
        <p:txBody>
          <a:bodyPr>
            <a:noAutofit/>
          </a:bodyPr>
          <a:lstStyle/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Для того чтобы высыпаться, достаточно следовать нескольким простым правилам. Старайтесь не накапливать периоды «недосыпа». Не стоит принимать перед сном алкоголь и кофеиносодержащие продукты — они негативно влияют на нервную систему. </a:t>
            </a:r>
          </a:p>
          <a:p>
            <a:pPr marL="0" indent="355600" algn="just"/>
            <a:r>
              <a:rPr lang="ru-RU" sz="2000" b="1" i="1" dirty="0" smtClean="0">
                <a:solidFill>
                  <a:srgbClr val="0070C0"/>
                </a:solidFill>
              </a:rPr>
              <a:t>Известно, что вредит качеству сна и то, если вы ложитесь спать голодным или, наоборот, плотно поев. После ужина и до сна должно пройти около 4-х часов.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28596" y="1928778"/>
            <a:ext cx="8229600" cy="4214866"/>
          </a:xfrm>
        </p:spPr>
        <p:txBody>
          <a:bodyPr>
            <a:noAutofit/>
          </a:bodyPr>
          <a:lstStyle/>
          <a:p>
            <a:pPr algn="just"/>
            <a:r>
              <a:rPr lang="ru-RU" sz="2000" b="1" i="1" dirty="0" err="1" smtClean="0">
                <a:solidFill>
                  <a:srgbClr val="FF0000"/>
                </a:solidFill>
              </a:rPr>
              <a:t>Сомнология</a:t>
            </a:r>
            <a:r>
              <a:rPr lang="ru-RU" sz="2000" b="1" i="1" dirty="0" smtClean="0">
                <a:solidFill>
                  <a:srgbClr val="0070C0"/>
                </a:solidFill>
              </a:rPr>
              <a:t> – наука, занимающаяся исследованием, диагностикой и лечением нарушений сна.</a:t>
            </a:r>
          </a:p>
          <a:p>
            <a:pPr marL="0" indent="0" algn="just"/>
            <a:r>
              <a:rPr lang="ru-RU" sz="2000" b="1" i="1" dirty="0" smtClean="0">
                <a:solidFill>
                  <a:srgbClr val="0070C0"/>
                </a:solidFill>
              </a:rPr>
              <a:t>   Во время сна Август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Кекуле</a:t>
            </a:r>
            <a:r>
              <a:rPr lang="ru-RU" sz="2000" b="1" i="1" dirty="0" smtClean="0">
                <a:solidFill>
                  <a:srgbClr val="0070C0"/>
                </a:solidFill>
              </a:rPr>
              <a:t> открыл формулу бензола.</a:t>
            </a:r>
          </a:p>
          <a:p>
            <a:pPr algn="just"/>
            <a:r>
              <a:rPr lang="ru-RU" sz="2000" b="1" i="1" dirty="0" smtClean="0">
                <a:solidFill>
                  <a:srgbClr val="0070C0"/>
                </a:solidFill>
              </a:rPr>
              <a:t>По легенде, Д. И. Менделеев во сне открыл периодическую систему химических элементов.</a:t>
            </a:r>
          </a:p>
          <a:p>
            <a:pPr algn="just"/>
            <a:r>
              <a:rPr lang="ru-RU" sz="2000" b="1" i="1" dirty="0" smtClean="0">
                <a:solidFill>
                  <a:srgbClr val="0070C0"/>
                </a:solidFill>
              </a:rPr>
              <a:t>Пол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Маккартни</a:t>
            </a:r>
            <a:r>
              <a:rPr lang="ru-RU" sz="2000" b="1" i="1" dirty="0" smtClean="0">
                <a:solidFill>
                  <a:srgbClr val="0070C0"/>
                </a:solidFill>
              </a:rPr>
              <a:t>, участник группы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The</a:t>
            </a:r>
            <a:r>
              <a:rPr lang="ru-RU" sz="2000" b="1" i="1" dirty="0" smtClean="0">
                <a:solidFill>
                  <a:srgbClr val="0070C0"/>
                </a:solidFill>
              </a:rPr>
              <a:t>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Beatles</a:t>
            </a:r>
            <a:r>
              <a:rPr lang="ru-RU" sz="2000" b="1" i="1" dirty="0" smtClean="0">
                <a:solidFill>
                  <a:srgbClr val="0070C0"/>
                </a:solidFill>
              </a:rPr>
              <a:t>, утверждает, что впервые услышал мелодию, ставшую впоследствии хитом «</a:t>
            </a:r>
            <a:r>
              <a:rPr lang="ru-RU" sz="2000" b="1" i="1" dirty="0" err="1" smtClean="0">
                <a:solidFill>
                  <a:srgbClr val="0070C0"/>
                </a:solidFill>
              </a:rPr>
              <a:t>Yesterday</a:t>
            </a:r>
            <a:r>
              <a:rPr lang="ru-RU" sz="2000" b="1" i="1" dirty="0" smtClean="0">
                <a:solidFill>
                  <a:srgbClr val="0070C0"/>
                </a:solidFill>
              </a:rPr>
              <a:t>», во сне.</a:t>
            </a:r>
          </a:p>
          <a:p>
            <a:pPr algn="just"/>
            <a:r>
              <a:rPr lang="ru-RU" sz="2000" b="1" i="1" dirty="0" smtClean="0">
                <a:solidFill>
                  <a:srgbClr val="0070C0"/>
                </a:solidFill>
              </a:rPr>
              <a:t>Сновидения занимают только 15-20% от общего времени, проведенного во сне.</a:t>
            </a:r>
          </a:p>
          <a:p>
            <a:pPr marL="0" indent="355600" algn="just"/>
            <a:endParaRPr lang="ru-RU" sz="2000" b="1" i="1" dirty="0">
              <a:solidFill>
                <a:srgbClr val="0070C0"/>
              </a:solidFill>
            </a:endParaRPr>
          </a:p>
        </p:txBody>
      </p:sp>
      <p:sp>
        <p:nvSpPr>
          <p:cNvPr id="3" name="Заголовок 8"/>
          <p:cNvSpPr>
            <a:spLocks noGrp="1"/>
          </p:cNvSpPr>
          <p:nvPr>
            <p:ph type="title"/>
          </p:nvPr>
        </p:nvSpPr>
        <p:spPr>
          <a:xfrm>
            <a:off x="0" y="214290"/>
            <a:ext cx="8429652" cy="1000132"/>
          </a:xfrm>
        </p:spPr>
        <p:txBody>
          <a:bodyPr>
            <a:normAutofit fontScale="90000"/>
          </a:bodyPr>
          <a:lstStyle/>
          <a:p>
            <a:r>
              <a:rPr lang="ru-RU" sz="4900" i="1" dirty="0" smtClean="0">
                <a:solidFill>
                  <a:srgbClr val="0070C0"/>
                </a:solidFill>
              </a:rPr>
              <a:t/>
            </a:r>
            <a:br>
              <a:rPr lang="ru-RU" sz="4900" i="1" dirty="0" smtClean="0">
                <a:solidFill>
                  <a:srgbClr val="0070C0"/>
                </a:solidFill>
              </a:rPr>
            </a:br>
            <a:r>
              <a:rPr lang="ru-RU" sz="4900" i="1" dirty="0" smtClean="0">
                <a:solidFill>
                  <a:srgbClr val="0070C0"/>
                </a:solidFill>
              </a:rPr>
              <a:t/>
            </a:r>
            <a:br>
              <a:rPr lang="ru-RU" sz="4900" i="1" dirty="0" smtClean="0">
                <a:solidFill>
                  <a:srgbClr val="0070C0"/>
                </a:solidFill>
              </a:rPr>
            </a:br>
            <a:r>
              <a:rPr lang="ru-RU" sz="4900" i="1" dirty="0" smtClean="0">
                <a:solidFill>
                  <a:srgbClr val="0070C0"/>
                </a:solidFill>
              </a:rPr>
              <a:t>    Интересные факты о сне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5286412"/>
          </a:xfrm>
        </p:spPr>
        <p:txBody>
          <a:bodyPr>
            <a:noAutofit/>
          </a:bodyPr>
          <a:lstStyle/>
          <a:p>
            <a:pPr marL="0" indent="355600" algn="just"/>
            <a:r>
              <a:rPr lang="ru-RU" sz="2000" b="1" i="1" dirty="0" smtClean="0">
                <a:solidFill>
                  <a:srgbClr val="0091EA"/>
                </a:solidFill>
              </a:rPr>
              <a:t>Сбалансированное питание, правильная организация режима дня, достаточное время для сна необходимые условия для сохранения физического и психического здоровья на долгие годы. </a:t>
            </a:r>
          </a:p>
          <a:p>
            <a:pPr marL="0" lvl="0" indent="355600" algn="just">
              <a:buNone/>
            </a:pPr>
            <a:endParaRPr lang="ru-RU" sz="2000" b="1" i="1" dirty="0" smtClean="0">
              <a:solidFill>
                <a:srgbClr val="0091EA"/>
              </a:solidFill>
            </a:endParaRPr>
          </a:p>
          <a:p>
            <a:pPr marL="0" lvl="0" indent="355600" algn="just">
              <a:buNone/>
            </a:pPr>
            <a:endParaRPr lang="ru-RU" sz="2000" b="1" i="1" dirty="0" smtClean="0">
              <a:solidFill>
                <a:srgbClr val="0091EA"/>
              </a:solidFill>
            </a:endParaRPr>
          </a:p>
          <a:p>
            <a:pPr marL="0" lvl="0" indent="355600" algn="ctr">
              <a:buNone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 marL="0" lvl="0" indent="355600" algn="ctr">
              <a:buNone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 marL="0" lvl="0" indent="355600" algn="ctr">
              <a:buNone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 marL="0" lvl="0" indent="355600" algn="ctr">
              <a:buNone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 marL="0" lvl="0" indent="355600" algn="ctr">
              <a:buNone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 marL="0" lvl="0" indent="355600" algn="ctr">
              <a:buNone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 marL="0" lvl="0" indent="355600" algn="ctr">
              <a:buNone/>
            </a:pPr>
            <a:r>
              <a:rPr lang="ru-RU" sz="2000" b="1" i="1" dirty="0" smtClean="0">
                <a:solidFill>
                  <a:srgbClr val="FF0000"/>
                </a:solidFill>
              </a:rPr>
              <a:t>Желаем всем здорового, полноценного сна и приятных сновидений!</a:t>
            </a:r>
          </a:p>
          <a:p>
            <a:pPr marL="0" indent="355600" algn="just">
              <a:buNone/>
            </a:pPr>
            <a:endParaRPr lang="ru-RU" sz="2000" b="1" i="1" dirty="0">
              <a:solidFill>
                <a:srgbClr val="0070C0"/>
              </a:solidFill>
            </a:endParaRPr>
          </a:p>
        </p:txBody>
      </p:sp>
      <p:sp>
        <p:nvSpPr>
          <p:cNvPr id="3" name="Заголовок 8"/>
          <p:cNvSpPr>
            <a:spLocks noGrp="1"/>
          </p:cNvSpPr>
          <p:nvPr>
            <p:ph type="title"/>
          </p:nvPr>
        </p:nvSpPr>
        <p:spPr>
          <a:xfrm>
            <a:off x="0" y="214290"/>
            <a:ext cx="8429652" cy="1000132"/>
          </a:xfrm>
        </p:spPr>
        <p:txBody>
          <a:bodyPr>
            <a:normAutofit fontScale="90000"/>
          </a:bodyPr>
          <a:lstStyle/>
          <a:p>
            <a:r>
              <a:rPr lang="ru-RU" sz="4900" i="1" dirty="0" smtClean="0">
                <a:solidFill>
                  <a:srgbClr val="0070C0"/>
                </a:solidFill>
              </a:rPr>
              <a:t/>
            </a:r>
            <a:br>
              <a:rPr lang="ru-RU" sz="4900" i="1" dirty="0" smtClean="0">
                <a:solidFill>
                  <a:srgbClr val="0070C0"/>
                </a:solidFill>
              </a:rPr>
            </a:br>
            <a:r>
              <a:rPr lang="ru-RU" sz="4900" i="1" dirty="0" smtClean="0">
                <a:solidFill>
                  <a:srgbClr val="0070C0"/>
                </a:solidFill>
              </a:rPr>
              <a:t/>
            </a:r>
            <a:br>
              <a:rPr lang="ru-RU" sz="4900" i="1" dirty="0" smtClean="0">
                <a:solidFill>
                  <a:srgbClr val="0070C0"/>
                </a:solidFill>
              </a:rPr>
            </a:br>
            <a:r>
              <a:rPr lang="ru-RU" sz="4900" i="1" dirty="0" smtClean="0">
                <a:solidFill>
                  <a:srgbClr val="0070C0"/>
                </a:solidFill>
              </a:rPr>
              <a:t>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Nazarko\Desktop\a5799a752b9cefb3de6736a7da1476c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500306"/>
            <a:ext cx="5143504" cy="2734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3">
      <a:dk1>
        <a:srgbClr val="232C31"/>
      </a:dk1>
      <a:lt1>
        <a:srgbClr val="FFFFFF"/>
      </a:lt1>
      <a:dk2>
        <a:srgbClr val="1B1B1B"/>
      </a:dk2>
      <a:lt2>
        <a:srgbClr val="363636"/>
      </a:lt2>
      <a:accent1>
        <a:srgbClr val="7F7F7F"/>
      </a:accent1>
      <a:accent2>
        <a:srgbClr val="A9A9A9"/>
      </a:accent2>
      <a:accent3>
        <a:srgbClr val="BCBCBC"/>
      </a:accent3>
      <a:accent4>
        <a:srgbClr val="E60000"/>
      </a:accent4>
      <a:accent5>
        <a:srgbClr val="777777"/>
      </a:accent5>
      <a:accent6>
        <a:srgbClr val="4D4D4D"/>
      </a:accent6>
      <a:hlink>
        <a:srgbClr val="363636"/>
      </a:hlink>
      <a:folHlink>
        <a:srgbClr val="D8D8D8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</TotalTime>
  <Words>524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В царстве морфея</vt:lpstr>
      <vt:lpstr>Слайд 3</vt:lpstr>
      <vt:lpstr>Слайд 4</vt:lpstr>
      <vt:lpstr>Слайд 5</vt:lpstr>
      <vt:lpstr>Всемирный день сна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     Интересные факты о сне </vt:lpstr>
      <vt:lpstr>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Nazarko</cp:lastModifiedBy>
  <cp:revision>333</cp:revision>
  <dcterms:created xsi:type="dcterms:W3CDTF">2012-04-26T17:06:14Z</dcterms:created>
  <dcterms:modified xsi:type="dcterms:W3CDTF">2021-03-17T11:08:48Z</dcterms:modified>
</cp:coreProperties>
</file>