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  <p:sldId id="259" r:id="rId3"/>
    <p:sldId id="260" r:id="rId4"/>
    <p:sldId id="261" r:id="rId5"/>
    <p:sldId id="257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30" autoAdjust="0"/>
    <p:restoredTop sz="94660"/>
  </p:normalViewPr>
  <p:slideViewPr>
    <p:cSldViewPr>
      <p:cViewPr varScale="1">
        <p:scale>
          <a:sx n="102" d="100"/>
          <a:sy n="102" d="100"/>
        </p:scale>
        <p:origin x="-11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C12D-5031-4746-8EE1-6B842C541155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6F352-8887-4A59-B84F-1C17E35E2A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C12D-5031-4746-8EE1-6B842C541155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6F352-8887-4A59-B84F-1C17E35E2A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C12D-5031-4746-8EE1-6B842C541155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6F352-8887-4A59-B84F-1C17E35E2A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C12D-5031-4746-8EE1-6B842C541155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6F352-8887-4A59-B84F-1C17E35E2A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C12D-5031-4746-8EE1-6B842C541155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6F352-8887-4A59-B84F-1C17E35E2A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C12D-5031-4746-8EE1-6B842C541155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6F352-8887-4A59-B84F-1C17E35E2A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C12D-5031-4746-8EE1-6B842C541155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6F352-8887-4A59-B84F-1C17E35E2A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C12D-5031-4746-8EE1-6B842C541155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6F352-8887-4A59-B84F-1C17E35E2A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C12D-5031-4746-8EE1-6B842C541155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FC6F352-8887-4A59-B84F-1C17E35E2A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C12D-5031-4746-8EE1-6B842C541155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6F352-8887-4A59-B84F-1C17E35E2A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C12D-5031-4746-8EE1-6B842C541155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6F352-8887-4A59-B84F-1C17E35E2A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A9AC12D-5031-4746-8EE1-6B842C541155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FC6F352-8887-4A59-B84F-1C17E35E2AC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00034" y="1571612"/>
            <a:ext cx="8305800" cy="114300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  <a:latin typeface="+mn-lt"/>
              </a:rPr>
              <a:t>«Дыхание — основа самой жизни и здоровья»</a:t>
            </a:r>
            <a:endParaRPr lang="en-US" sz="40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9" name="Picture 2" descr="D:\документы\Оформление и статистика\Символика бибил\знакбибл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52"/>
            <a:ext cx="606668" cy="708679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071538" y="714356"/>
            <a:ext cx="76438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 Б У К  Ц Б С г. Т а г а н р о г а  Ц Г П Б  и м е н и  А. П. Ч е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х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о в а</a:t>
            </a:r>
          </a:p>
          <a:p>
            <a:pPr algn="ctr"/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 Т Д Е Л «Ц Е Н Т Р  Е С Т Е С Т В О З Н А Н И Я  И  М Е Д И Ц И Н Ы»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428860" y="600076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Таганрог</a:t>
            </a:r>
          </a:p>
          <a:p>
            <a:pPr algn="ctr"/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2021</a:t>
            </a:r>
          </a:p>
        </p:txBody>
      </p:sp>
      <p:pic>
        <p:nvPicPr>
          <p:cNvPr id="2" name="Picture 4" descr="C:\Users\Nazarko\Desktop\photo_2019-09-21_20-53-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2857496"/>
            <a:ext cx="3949745" cy="29550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8209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human-anatomy-cp-1.dorchester.shs.schoolfusion.us/modules/groups/homepagefiles/gwp/754112/1086805/Image/animated_lung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794" y="571456"/>
            <a:ext cx="1643074" cy="16430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0034" y="2214554"/>
            <a:ext cx="8229600" cy="4389120"/>
          </a:xfrm>
        </p:spPr>
        <p:txBody>
          <a:bodyPr>
            <a:normAutofit/>
          </a:bodyPr>
          <a:lstStyle/>
          <a:p>
            <a:pPr marL="0" indent="354013" algn="just">
              <a:buNone/>
              <a:tabLst>
                <a:tab pos="447675" algn="l"/>
              </a:tabLst>
            </a:pPr>
            <a:r>
              <a:rPr lang="ru-RU" sz="2000" b="1" dirty="0" smtClean="0">
                <a:solidFill>
                  <a:srgbClr val="7030A0"/>
                </a:solidFill>
              </a:rPr>
              <a:t>Дыхание — основа самой жизни и здоровья, важнейшая функция и потребность! Жизнь без воздуха невозможна — люди дышат для того, чтобы жить!</a:t>
            </a:r>
          </a:p>
          <a:p>
            <a:pPr marL="0" indent="354013" algn="just">
              <a:buNone/>
            </a:pPr>
            <a:r>
              <a:rPr lang="ru-RU" sz="2000" b="1" dirty="0" smtClean="0">
                <a:solidFill>
                  <a:srgbClr val="7030A0"/>
                </a:solidFill>
              </a:rPr>
              <a:t>Легкие — главный орган дыхательной системы человеческого организма, занимающий почти всю полость грудной клетки. Как и любые другие, болезни легких бывают острыми и хроническими и вызваны как внешними, так и внутренними факторами, их симптомы весьма разнообразны. К сожалению, заболевания легких в последнее время стали достаточно частым и распространенным явлением и представляют собой одну из самых главных угроз для жизни и здоровья человека.</a:t>
            </a:r>
          </a:p>
          <a:p>
            <a:pPr>
              <a:buNone/>
            </a:pP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3" y="2855913"/>
            <a:ext cx="8308975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5221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human-anatomy-cp-1.dorchester.shs.schoolfusion.us/modules/groups/homepagefiles/gwp/754112/1086805/Image/animated_lung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04" y="785794"/>
            <a:ext cx="1714512" cy="17145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0034" y="2643182"/>
            <a:ext cx="8229600" cy="2857520"/>
          </a:xfrm>
        </p:spPr>
        <p:txBody>
          <a:bodyPr>
            <a:normAutofit/>
          </a:bodyPr>
          <a:lstStyle/>
          <a:p>
            <a:pPr marL="0" indent="354013" algn="just">
              <a:buNone/>
            </a:pPr>
            <a:r>
              <a:rPr lang="ru-RU" sz="2000" b="1" dirty="0" smtClean="0">
                <a:solidFill>
                  <a:srgbClr val="7030A0"/>
                </a:solidFill>
              </a:rPr>
              <a:t>Избежать легочных заболеваний в наше время становится все труднее из-за курения, ослабленной иммунной системы, плачевной экологической обстановки, обилия машин, заводов, бытовой химии и прочих факторов, негативно влияющих на здоровье легких. Данные факторы могут привести к заболеваниям легких, таким как астма, туберкулез, пневмония, бронхит, ХОБЛ и рак легких.</a:t>
            </a:r>
          </a:p>
          <a:p>
            <a:pPr>
              <a:buNone/>
            </a:pP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5221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human-anatomy-cp-1.dorchester.shs.schoolfusion.us/modules/groups/homepagefiles/gwp/754112/1086805/Image/animated_lung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18" y="642918"/>
            <a:ext cx="1785950" cy="17859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0034" y="2357430"/>
            <a:ext cx="8229600" cy="4389120"/>
          </a:xfrm>
        </p:spPr>
        <p:txBody>
          <a:bodyPr>
            <a:normAutofit fontScale="92500" lnSpcReduction="10000"/>
          </a:bodyPr>
          <a:lstStyle/>
          <a:p>
            <a:pPr marL="0" indent="354013" algn="just">
              <a:buNone/>
            </a:pPr>
            <a:r>
              <a:rPr lang="ru-RU" sz="2000" b="1" dirty="0" smtClean="0">
                <a:solidFill>
                  <a:srgbClr val="7030A0"/>
                </a:solidFill>
              </a:rPr>
              <a:t>Всемирный день легких нужен не только для того, чтобы привлекать и выявлять пациентов с заболеваниями органов дыхания, но и для информирования всего населения о вреде некоторых привычек, причем не только для себя, но и для окружающих и близких вам людей. Ведь, например пассивное курение, ничуть не меньше вредит здоровью, как и активное, особенно это касается молодежи и детей. Кроме курения не менее серьезными возможными причинами являются: проживание в районах с неблагоприятным экологическим фоном, работа на шахтах и предприятиях химической промышленности, вынужденное постоянное вдыхание дыма, который образуется от сгорания дров, угля и т.д.</a:t>
            </a:r>
          </a:p>
          <a:p>
            <a:pPr marL="0" indent="354013" algn="just">
              <a:buNone/>
              <a:tabLst>
                <a:tab pos="354013" algn="l"/>
              </a:tabLst>
            </a:pPr>
            <a:r>
              <a:rPr lang="ru-RU" sz="2000" b="1" dirty="0" smtClean="0">
                <a:solidFill>
                  <a:srgbClr val="7030A0"/>
                </a:solidFill>
              </a:rPr>
              <a:t>В медицине описано огромное количество заболеваний легких, которые возникают по определенным причинам, характеризуются собственными симптомами и развитием болезни.</a:t>
            </a:r>
          </a:p>
          <a:p>
            <a:pPr>
              <a:buNone/>
            </a:pP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5221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human-anatomy-cp-1.dorchester.shs.schoolfusion.us/modules/groups/homepagefiles/gwp/754112/1086805/Image/animated_lung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8" y="857232"/>
            <a:ext cx="1571604" cy="15716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8596" y="2357430"/>
            <a:ext cx="8229600" cy="4389120"/>
          </a:xfrm>
        </p:spPr>
        <p:txBody>
          <a:bodyPr>
            <a:normAutofit lnSpcReduction="10000"/>
          </a:bodyPr>
          <a:lstStyle/>
          <a:p>
            <a:pPr marL="0" indent="354013" algn="just">
              <a:buNone/>
            </a:pPr>
            <a:r>
              <a:rPr lang="ru-RU" sz="2200" b="1" dirty="0" smtClean="0">
                <a:solidFill>
                  <a:srgbClr val="C00000"/>
                </a:solidFill>
              </a:rPr>
              <a:t>Пневмония или воспаление легких</a:t>
            </a:r>
            <a:r>
              <a:rPr lang="ru-RU" sz="2200" dirty="0" smtClean="0">
                <a:solidFill>
                  <a:srgbClr val="C00000"/>
                </a:solidFill>
              </a:rPr>
              <a:t> – </a:t>
            </a:r>
            <a:r>
              <a:rPr lang="ru-RU" sz="2200" b="1" dirty="0" smtClean="0">
                <a:solidFill>
                  <a:srgbClr val="7030A0"/>
                </a:solidFill>
              </a:rPr>
              <a:t>это заболевание легких преимущественно инфекционного происхождения с поражением концевых участков легких – альвеол и нарушением газообмена на их уровне. Альвеолы заполняются жидкостью или гнойным материалом, вызывая кашель с мокротой, реже кровохарканье, жар, озноб и затрудненное дыхание. Пневмонию могут вызывать различные микроорганизмы, включая бактерии, вирусы и грибы.</a:t>
            </a:r>
          </a:p>
          <a:p>
            <a:pPr marL="0" indent="354013" algn="just">
              <a:buNone/>
            </a:pPr>
            <a:r>
              <a:rPr lang="ru-RU" sz="2200" b="1" dirty="0" smtClean="0">
                <a:solidFill>
                  <a:srgbClr val="7030A0"/>
                </a:solidFill>
              </a:rPr>
              <a:t>Пневмония может варьировать от легкой до угрожающей жизни, наиболее опасное для младенцев и детей младшего возраста, людей старше 65 лет и людей с ослабленной иммунной системой.</a:t>
            </a:r>
          </a:p>
          <a:p>
            <a:pPr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285984" y="1285860"/>
            <a:ext cx="6572296" cy="70410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Пневмония или воспаление легких</a:t>
            </a:r>
            <a:r>
              <a:rPr lang="ru-RU" sz="3200" dirty="0" smtClean="0"/>
              <a:t> 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385609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human-anatomy-cp-1.dorchester.shs.schoolfusion.us/modules/groups/homepagefiles/gwp/754112/1086805/Image/animated_lung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785794"/>
            <a:ext cx="1571604" cy="15716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8596" y="2357430"/>
            <a:ext cx="8229600" cy="4389120"/>
          </a:xfrm>
        </p:spPr>
        <p:txBody>
          <a:bodyPr>
            <a:normAutofit fontScale="70000" lnSpcReduction="20000"/>
          </a:bodyPr>
          <a:lstStyle/>
          <a:p>
            <a:pPr marL="0" indent="354013" algn="just">
              <a:buNone/>
            </a:pPr>
            <a:r>
              <a:rPr lang="ru-RU" sz="3100" b="1" dirty="0" smtClean="0">
                <a:solidFill>
                  <a:srgbClr val="C00000"/>
                </a:solidFill>
              </a:rPr>
              <a:t>Бронхит (лат. </a:t>
            </a:r>
            <a:r>
              <a:rPr lang="ru-RU" sz="3100" b="1" dirty="0" err="1" smtClean="0">
                <a:solidFill>
                  <a:srgbClr val="C00000"/>
                </a:solidFill>
              </a:rPr>
              <a:t>bronchitis</a:t>
            </a:r>
            <a:r>
              <a:rPr lang="ru-RU" sz="3100" b="1" dirty="0" smtClean="0">
                <a:solidFill>
                  <a:srgbClr val="C00000"/>
                </a:solidFill>
              </a:rPr>
              <a:t>, от бронх + -</a:t>
            </a:r>
            <a:r>
              <a:rPr lang="ru-RU" sz="3100" b="1" dirty="0" err="1" smtClean="0">
                <a:solidFill>
                  <a:srgbClr val="C00000"/>
                </a:solidFill>
              </a:rPr>
              <a:t>itis</a:t>
            </a:r>
            <a:r>
              <a:rPr lang="ru-RU" sz="3100" b="1" dirty="0" smtClean="0">
                <a:solidFill>
                  <a:srgbClr val="C00000"/>
                </a:solidFill>
              </a:rPr>
              <a:t> — воспаление)</a:t>
            </a:r>
            <a:r>
              <a:rPr lang="ru-RU" dirty="0" smtClean="0">
                <a:solidFill>
                  <a:srgbClr val="FF0000"/>
                </a:solidFill>
              </a:rPr>
              <a:t> </a:t>
            </a:r>
            <a:r>
              <a:rPr lang="ru-RU" dirty="0" smtClean="0"/>
              <a:t>— </a:t>
            </a:r>
            <a:r>
              <a:rPr lang="ru-RU" sz="2800" b="1" dirty="0" smtClean="0">
                <a:solidFill>
                  <a:srgbClr val="7030A0"/>
                </a:solidFill>
              </a:rPr>
              <a:t>заболевание дыхательной системы, при котором в воспалительный процесс вовлекаются бронхи. Является одной из частых причин обращения за медицинской помощью. В большинстве случаев острого бронхита его причиной является инфекция, например вирусная или бактериальная, однако чаще всего требуется только симптоматическое лечение (антигистаминными или противокашлевыми препаратами) и употребление антибиотиков не требуется. Хронический бронхит может развиваться как осложнение острого, или в результате длительного действия неинфекционных раздражающих факторов, таких как пыль. В некоторых случаях при бронхите развивается закупорка бронхов из-за отека слизистой оболочки, такой бронхит носит название </a:t>
            </a:r>
            <a:r>
              <a:rPr lang="ru-RU" sz="2800" b="1" dirty="0" err="1" smtClean="0">
                <a:solidFill>
                  <a:srgbClr val="7030A0"/>
                </a:solidFill>
              </a:rPr>
              <a:t>обструктивного</a:t>
            </a:r>
            <a:r>
              <a:rPr lang="ru-RU" sz="2800" b="1" dirty="0" smtClean="0">
                <a:solidFill>
                  <a:srgbClr val="7030A0"/>
                </a:solidFill>
              </a:rPr>
              <a:t>. Лечение бронхита зависит от провоцирующего фактора, типа течения и формы заболевания.</a:t>
            </a:r>
          </a:p>
          <a:p>
            <a:pPr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857356" y="1071546"/>
            <a:ext cx="6572296" cy="70410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Бронхит</a:t>
            </a:r>
            <a:r>
              <a:rPr lang="ru-RU" sz="3200" dirty="0" smtClean="0"/>
              <a:t> 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385609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human-anatomy-cp-1.dorchester.shs.schoolfusion.us/modules/groups/homepagefiles/gwp/754112/1086805/Image/animated_lung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1000108"/>
            <a:ext cx="1571604" cy="15716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0034" y="2786058"/>
            <a:ext cx="8229600" cy="3571900"/>
          </a:xfrm>
        </p:spPr>
        <p:txBody>
          <a:bodyPr>
            <a:normAutofit/>
          </a:bodyPr>
          <a:lstStyle/>
          <a:p>
            <a:pPr marL="0" indent="354013" algn="just">
              <a:buNone/>
            </a:pPr>
            <a:r>
              <a:rPr lang="ru-RU" sz="2200" b="1" dirty="0" smtClean="0">
                <a:solidFill>
                  <a:srgbClr val="C00000"/>
                </a:solidFill>
              </a:rPr>
              <a:t>Хроническая обструктивная болезнь легких.</a:t>
            </a:r>
            <a:r>
              <a:rPr lang="ru-RU" sz="2000" dirty="0" smtClean="0"/>
              <a:t> </a:t>
            </a:r>
            <a:r>
              <a:rPr lang="ru-RU" sz="2000" b="1" dirty="0" smtClean="0">
                <a:solidFill>
                  <a:srgbClr val="7030A0"/>
                </a:solidFill>
              </a:rPr>
              <a:t>В Международной классификации ее название звучит именно так. Но отдельную строчку для хронической </a:t>
            </a:r>
            <a:r>
              <a:rPr lang="ru-RU" sz="2000" b="1" dirty="0" err="1" smtClean="0">
                <a:solidFill>
                  <a:srgbClr val="7030A0"/>
                </a:solidFill>
              </a:rPr>
              <a:t>обструктивной</a:t>
            </a:r>
            <a:r>
              <a:rPr lang="ru-RU" sz="2000" b="1" dirty="0" smtClean="0">
                <a:solidFill>
                  <a:srgbClr val="7030A0"/>
                </a:solidFill>
              </a:rPr>
              <a:t> болезни легких (ХОБЛ) выделили сравнительно недавно, в 1998 году, на основании принятого совместного документа Всемирной организации здравоохранения и американского Института сердца, легких и крови. Слово «болезнь» употребляется именно во множественном числе, объединяя по сути различные стадии собственно </a:t>
            </a:r>
            <a:r>
              <a:rPr lang="ru-RU" sz="2000" b="1" dirty="0" err="1" smtClean="0">
                <a:solidFill>
                  <a:srgbClr val="7030A0"/>
                </a:solidFill>
              </a:rPr>
              <a:t>обструктивной</a:t>
            </a:r>
            <a:r>
              <a:rPr lang="ru-RU" sz="2000" b="1" dirty="0" smtClean="0">
                <a:solidFill>
                  <a:srgbClr val="7030A0"/>
                </a:solidFill>
              </a:rPr>
              <a:t> болезни и некоторых других патологий.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143108" y="1643050"/>
            <a:ext cx="6572296" cy="7041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/>
              <a:t>Хроническая обструктивная болезнь легких</a:t>
            </a:r>
            <a:r>
              <a:rPr lang="ru-RU" sz="3200" dirty="0" smtClean="0"/>
              <a:t>. 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385609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human-anatomy-cp-1.dorchester.shs.schoolfusion.us/modules/groups/homepagefiles/gwp/754112/1086805/Image/animated_lung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1000108"/>
            <a:ext cx="1571604" cy="15716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0034" y="2786058"/>
            <a:ext cx="8229600" cy="3571900"/>
          </a:xfrm>
        </p:spPr>
        <p:txBody>
          <a:bodyPr>
            <a:normAutofit lnSpcReduction="10000"/>
          </a:bodyPr>
          <a:lstStyle/>
          <a:p>
            <a:pPr marL="0" indent="354013" algn="just">
              <a:buNone/>
            </a:pPr>
            <a:r>
              <a:rPr lang="ru-RU" sz="2200" b="1" dirty="0" smtClean="0">
                <a:solidFill>
                  <a:srgbClr val="C00000"/>
                </a:solidFill>
              </a:rPr>
              <a:t>Туберкулёз передается воздушно-капельным путем. </a:t>
            </a:r>
            <a:r>
              <a:rPr lang="ru-RU" sz="2000" b="1" dirty="0" smtClean="0">
                <a:solidFill>
                  <a:srgbClr val="7030A0"/>
                </a:solidFill>
              </a:rPr>
              <a:t>Микобактерии находятся вне клеток и медленно размножаются, поэтому ткани долгое время остаются без изменений. Патологический процесс начинается с лимфатических узлов, затем переходит на легкие. Микроорганизмы питаются тканью легких, распространяясь дальше и поражая другие органы и системы.</a:t>
            </a:r>
          </a:p>
          <a:p>
            <a:pPr marL="0" indent="354013" algn="just">
              <a:buNone/>
            </a:pPr>
            <a:r>
              <a:rPr lang="ru-RU" sz="2200" b="1" dirty="0" smtClean="0">
                <a:solidFill>
                  <a:srgbClr val="C00000"/>
                </a:solidFill>
              </a:rPr>
              <a:t>Эмфизема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7030A0"/>
                </a:solidFill>
              </a:rPr>
              <a:t>возникает из-за расширения бронхиол и разрушения перегородок между альвеолами. Характерные симптомы – одышка, кашель, увеличение в объеме грудной клетки.</a:t>
            </a:r>
          </a:p>
          <a:p>
            <a:pPr marL="0" indent="354013" algn="just">
              <a:buNone/>
            </a:pPr>
            <a:endParaRPr lang="ru-RU" sz="2000" b="1" dirty="0" smtClean="0">
              <a:solidFill>
                <a:srgbClr val="7030A0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071670" y="1214422"/>
            <a:ext cx="6572296" cy="70410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Туберкулёз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385609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human-anatomy-cp-1.dorchester.shs.schoolfusion.us/modules/groups/homepagefiles/gwp/754112/1086805/Image/animated_lung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1000108"/>
            <a:ext cx="1571604" cy="15716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0034" y="2786058"/>
            <a:ext cx="8229600" cy="3571900"/>
          </a:xfrm>
        </p:spPr>
        <p:txBody>
          <a:bodyPr>
            <a:normAutofit/>
          </a:bodyPr>
          <a:lstStyle/>
          <a:p>
            <a:pPr marL="0" indent="354013" algn="just">
              <a:buNone/>
            </a:pPr>
            <a:r>
              <a:rPr lang="ru-RU" sz="2200" b="1" dirty="0" smtClean="0">
                <a:solidFill>
                  <a:srgbClr val="C00000"/>
                </a:solidFill>
              </a:rPr>
              <a:t>Рак легкого.</a:t>
            </a:r>
            <a:r>
              <a:rPr lang="ru-RU" sz="2000" dirty="0" smtClean="0"/>
              <a:t> </a:t>
            </a:r>
            <a:r>
              <a:rPr lang="ru-RU" sz="2000" b="1" dirty="0" smtClean="0">
                <a:solidFill>
                  <a:srgbClr val="7030A0"/>
                </a:solidFill>
              </a:rPr>
              <a:t>Каждый год в мире эту патологию впервые диагностируют у миллиона пациентов. Успех лечения при раке легких напрямую ассоциирован со скоростью обращения за медицинской помощью. Если заболевание диагностировано, и борьба с ним начинается на ранних стадиях, реальная надежда на выздоровление есть у 80% пациентов. Когда человек не обращает внимание на тревожные симптомы, упорно не идет на прием к врачу или игнорирует медицинские рекомендации, шансы выжить стремительно сокращаются.</a:t>
            </a:r>
          </a:p>
          <a:p>
            <a:pPr marL="0" indent="354013" algn="just">
              <a:buNone/>
            </a:pPr>
            <a:endParaRPr lang="ru-RU" sz="2000" b="1" dirty="0" smtClean="0">
              <a:solidFill>
                <a:srgbClr val="7030A0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071670" y="1214422"/>
            <a:ext cx="6572296" cy="70410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Рак легкого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385609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human-anatomy-cp-1.dorchester.shs.schoolfusion.us/modules/groups/homepagefiles/gwp/754112/1086805/Image/animated_lung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1000108"/>
            <a:ext cx="1571604" cy="15716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0034" y="2714620"/>
            <a:ext cx="8229600" cy="3571900"/>
          </a:xfrm>
        </p:spPr>
        <p:txBody>
          <a:bodyPr>
            <a:normAutofit lnSpcReduction="10000"/>
          </a:bodyPr>
          <a:lstStyle/>
          <a:p>
            <a:pPr marL="0" indent="354013" algn="just">
              <a:buNone/>
            </a:pPr>
            <a:r>
              <a:rPr lang="ru-RU" sz="2200" b="1" dirty="0" smtClean="0">
                <a:solidFill>
                  <a:srgbClr val="C00000"/>
                </a:solidFill>
              </a:rPr>
              <a:t>Астма — это заболевание, во время которого становится трудно дышать из-за воспалительного процесса в бронхах.</a:t>
            </a:r>
            <a:r>
              <a:rPr lang="ru-RU" sz="2000" dirty="0" smtClean="0"/>
              <a:t> </a:t>
            </a:r>
            <a:r>
              <a:rPr lang="ru-RU" sz="2000" b="1" dirty="0" smtClean="0">
                <a:solidFill>
                  <a:srgbClr val="7030A0"/>
                </a:solidFill>
              </a:rPr>
              <a:t>Бронхи — это такие дыхательные ветви, через которые воздух попадает в лёгкие. </a:t>
            </a:r>
            <a:r>
              <a:rPr lang="ru-RU" sz="2000" b="1" dirty="0" smtClean="0">
                <a:solidFill>
                  <a:srgbClr val="7030A0"/>
                </a:solidFill>
              </a:rPr>
              <a:t>При отёке и сужении бронхов, воздухопроводящие пути перестают выполнять свою функцию, вследствие чего человек начинает задыхаться.</a:t>
            </a:r>
            <a:endParaRPr lang="ru-RU" sz="2000" b="1" dirty="0" smtClean="0">
              <a:solidFill>
                <a:srgbClr val="7030A0"/>
              </a:solidFill>
            </a:endParaRPr>
          </a:p>
          <a:p>
            <a:pPr marL="0" indent="354013" algn="just">
              <a:buNone/>
            </a:pPr>
            <a:r>
              <a:rPr lang="ru-RU" sz="2000" b="1" dirty="0" smtClean="0">
                <a:solidFill>
                  <a:srgbClr val="7030A0"/>
                </a:solidFill>
              </a:rPr>
              <a:t>В целом, бронхиальная астма даже в тяжелых формах поддается лечению, и сегодня удается добиться устойчивых длительных ремиссий, – однако необходимым условием этого выступает ответственное отношение пациента к собственному здоровью и </a:t>
            </a:r>
            <a:r>
              <a:rPr lang="ru-RU" sz="2000" b="1" dirty="0" smtClean="0">
                <a:solidFill>
                  <a:srgbClr val="7030A0"/>
                </a:solidFill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</a:rPr>
              <a:t>следование всем рекомендациям лечащего врача-пульмонолога.</a:t>
            </a:r>
            <a:endParaRPr lang="ru-RU" sz="2000" b="1" dirty="0" smtClean="0">
              <a:solidFill>
                <a:srgbClr val="7030A0"/>
              </a:solidFill>
            </a:endParaRPr>
          </a:p>
          <a:p>
            <a:pPr marL="0" indent="354013" algn="just">
              <a:buNone/>
            </a:pPr>
            <a:endParaRPr lang="ru-RU" sz="2000" b="1" dirty="0" smtClean="0">
              <a:solidFill>
                <a:srgbClr val="7030A0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857356" y="1214422"/>
            <a:ext cx="6572296" cy="70410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Астма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385609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human-anatomy-cp-1.dorchester.shs.schoolfusion.us/modules/groups/homepagefiles/gwp/754112/1086805/Image/animated_lung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1000108"/>
            <a:ext cx="1571604" cy="15716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0034" y="2857496"/>
            <a:ext cx="8229600" cy="3571900"/>
          </a:xfrm>
        </p:spPr>
        <p:txBody>
          <a:bodyPr>
            <a:normAutofit/>
          </a:bodyPr>
          <a:lstStyle/>
          <a:p>
            <a:pPr marL="0" indent="354013" algn="just">
              <a:buNone/>
            </a:pPr>
            <a:r>
              <a:rPr lang="ru-RU" sz="2000" b="1" dirty="0" smtClean="0">
                <a:solidFill>
                  <a:srgbClr val="7030A0"/>
                </a:solidFill>
              </a:rPr>
              <a:t>Известно, что пища, богатая антиоксидантами, оказывает положительное влияние на здоровье легких. Люди, часто потребляющие крестоцветные овощи (капуста, брокколи), темно-листовые овощи, фрукты, такие как апельсины и киви, снижают вероятность заболевания раком легких более чем вдвое. Продукты, содержащие большое количество витаминов А и С, помогают улучшить состояние легких и сохранить их здоровье. Достаточное употребление воды имеет решающее значение для здоровья легких, особенно, если вы страдаете от ХОБЛ или астмы.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000232" y="1714488"/>
            <a:ext cx="6572296" cy="2857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i="1" dirty="0" smtClean="0"/>
              <a:t> Питайтесь правильно!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714612" y="928670"/>
            <a:ext cx="5328703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900" b="1" i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10 правил для здоровья легких:</a:t>
            </a:r>
          </a:p>
        </p:txBody>
      </p:sp>
    </p:spTree>
    <p:extLst>
      <p:ext uri="{BB962C8B-B14F-4D97-AF65-F5344CB8AC3E}">
        <p14:creationId xmlns="" xmlns:p14="http://schemas.microsoft.com/office/powerpoint/2010/main" val="385609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human-anatomy-cp-1.dorchester.shs.schoolfusion.us/modules/groups/homepagefiles/gwp/754112/1086805/Image/animated_lung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1000108"/>
            <a:ext cx="1571604" cy="15716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0034" y="2857496"/>
            <a:ext cx="8229600" cy="3571900"/>
          </a:xfrm>
        </p:spPr>
        <p:txBody>
          <a:bodyPr>
            <a:normAutofit/>
          </a:bodyPr>
          <a:lstStyle/>
          <a:p>
            <a:pPr marL="0" indent="354013" algn="just">
              <a:buNone/>
            </a:pPr>
            <a:r>
              <a:rPr lang="ru-RU" sz="2000" b="1" dirty="0" smtClean="0">
                <a:solidFill>
                  <a:srgbClr val="7030A0"/>
                </a:solidFill>
              </a:rPr>
              <a:t>Курение оказывает одно из самых негативных воздействий на легкие. Если вы следите за своим здоровьем, об этой привычке нужно забыть. Не существует безопасных доз курения, любое воздействие сигаретного дыма приводит к повреждениям легких. Пассивное курение также оказывает пагубное влияние на легкие. Бросить курить никогда не поздно, избавляйтесь от привычки ежедневно убивать свой организм.</a:t>
            </a:r>
          </a:p>
          <a:p>
            <a:pPr marL="0" indent="354013" algn="just">
              <a:buNone/>
            </a:pPr>
            <a:endParaRPr lang="ru-RU" sz="2000" b="1" dirty="0" smtClean="0">
              <a:solidFill>
                <a:srgbClr val="7030A0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000232" y="1714488"/>
            <a:ext cx="6572296" cy="2857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800" b="1" i="1" dirty="0" smtClean="0"/>
              <a:t> Не курите!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857488" y="928670"/>
            <a:ext cx="5328703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900" b="1" i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10 правил для здоровья легких:</a:t>
            </a:r>
          </a:p>
        </p:txBody>
      </p:sp>
    </p:spTree>
    <p:extLst>
      <p:ext uri="{BB962C8B-B14F-4D97-AF65-F5344CB8AC3E}">
        <p14:creationId xmlns="" xmlns:p14="http://schemas.microsoft.com/office/powerpoint/2010/main" val="385609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human-anatomy-cp-1.dorchester.shs.schoolfusion.us/modules/groups/homepagefiles/gwp/754112/1086805/Image/animated_lung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1000108"/>
            <a:ext cx="1571604" cy="15716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0034" y="2857496"/>
            <a:ext cx="8229600" cy="3571900"/>
          </a:xfrm>
        </p:spPr>
        <p:txBody>
          <a:bodyPr>
            <a:noAutofit/>
          </a:bodyPr>
          <a:lstStyle/>
          <a:p>
            <a:pPr marL="0" indent="354013" algn="just">
              <a:buNone/>
            </a:pPr>
            <a:r>
              <a:rPr lang="ru-RU" sz="2000" b="1" dirty="0" smtClean="0">
                <a:solidFill>
                  <a:srgbClr val="7030A0"/>
                </a:solidFill>
              </a:rPr>
              <a:t>Десятиминутная зарядка, пробежки по утрам, занятия танцами, беговая дорожка дома, лыжи зимой и турпоходы летом – подобный образ жизни в том числе помогает здоровью легких. Глубокое дыхание полноценно открывает легкие и улучшает дыхание. Дышите таким образом, чтобы при вдохе ваша грудь поднималась, а при выдохе расслаблялись мышцы живота. Правильная осанка способствует полному раскрытию легких и более глубокому дыханию. Следите за положением спины не только во время ходьбы, но и во время сидения. Если вам приходится проводить много времени в положении сидя, чаще откидывайтесь на спинку стула и делайте несколько глубоких вдохов.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000232" y="1714488"/>
            <a:ext cx="6572296" cy="2857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786050" y="928670"/>
            <a:ext cx="5328703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900" b="1" i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10 правил для здоровья легких: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285984" y="1643050"/>
            <a:ext cx="6572296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500" b="1" i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Занимайтесь дыхательной гимнастикой, физкультурой и спортом!</a:t>
            </a:r>
          </a:p>
        </p:txBody>
      </p:sp>
    </p:spTree>
    <p:extLst>
      <p:ext uri="{BB962C8B-B14F-4D97-AF65-F5344CB8AC3E}">
        <p14:creationId xmlns="" xmlns:p14="http://schemas.microsoft.com/office/powerpoint/2010/main" val="385609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human-anatomy-cp-1.dorchester.shs.schoolfusion.us/modules/groups/homepagefiles/gwp/754112/1086805/Image/animated_lung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1000108"/>
            <a:ext cx="1571604" cy="15716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1472" y="3286100"/>
            <a:ext cx="8229600" cy="1857412"/>
          </a:xfrm>
        </p:spPr>
        <p:txBody>
          <a:bodyPr>
            <a:noAutofit/>
          </a:bodyPr>
          <a:lstStyle/>
          <a:p>
            <a:pPr marL="0" indent="354013" algn="just">
              <a:buNone/>
            </a:pPr>
            <a:r>
              <a:rPr lang="ru-RU" sz="2000" b="1" dirty="0" smtClean="0">
                <a:solidFill>
                  <a:srgbClr val="7030A0"/>
                </a:solidFill>
              </a:rPr>
              <a:t>Пониженный иммунитет увеличивает шансы заболеть пневмонией или бронхитом, поэтому рекомендуется увеличивать сопротивляемость организма.</a:t>
            </a:r>
          </a:p>
          <a:p>
            <a:pPr marL="0" indent="354013" algn="just">
              <a:buNone/>
            </a:pPr>
            <a:endParaRPr lang="ru-RU" sz="2000" b="1" dirty="0" smtClean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00298" y="928670"/>
            <a:ext cx="5328703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900" b="1" i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10 правил для здоровья легких:</a:t>
            </a:r>
          </a:p>
        </p:txBody>
      </p:sp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357554" y="1714488"/>
            <a:ext cx="3761222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900" b="1" i="1" dirty="0" smtClean="0"/>
              <a:t>Закаляйте организм!</a:t>
            </a:r>
          </a:p>
        </p:txBody>
      </p:sp>
    </p:spTree>
    <p:extLst>
      <p:ext uri="{BB962C8B-B14F-4D97-AF65-F5344CB8AC3E}">
        <p14:creationId xmlns="" xmlns:p14="http://schemas.microsoft.com/office/powerpoint/2010/main" val="385609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human-anatomy-cp-1.dorchester.shs.schoolfusion.us/modules/groups/homepagefiles/gwp/754112/1086805/Image/animated_lung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1000108"/>
            <a:ext cx="1571604" cy="15716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1472" y="3571876"/>
            <a:ext cx="8229600" cy="1857412"/>
          </a:xfrm>
        </p:spPr>
        <p:txBody>
          <a:bodyPr>
            <a:noAutofit/>
          </a:bodyPr>
          <a:lstStyle/>
          <a:p>
            <a:pPr marL="0" indent="354013" algn="just">
              <a:buNone/>
            </a:pPr>
            <a:r>
              <a:rPr lang="ru-RU" sz="2000" b="1" dirty="0" smtClean="0">
                <a:solidFill>
                  <a:srgbClr val="7030A0"/>
                </a:solidFill>
              </a:rPr>
              <a:t>Пыль – почти такой же враг легких, как и никотин. Пыльные шторы, подушки и одеяла, клочья кошачьей шерсти, летающие по квартире, пыль на книжных полках – очередные факторы риска заболеваний легких.</a:t>
            </a:r>
          </a:p>
          <a:p>
            <a:pPr marL="0" indent="354013" algn="just">
              <a:buNone/>
            </a:pPr>
            <a:endParaRPr lang="ru-RU" sz="2000" b="1" dirty="0" smtClean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1736" y="928670"/>
            <a:ext cx="5328703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900" b="1" i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10 правил для здоровья легких:</a:t>
            </a:r>
          </a:p>
        </p:txBody>
      </p:sp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500298" y="1714489"/>
            <a:ext cx="5643602" cy="143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Aft>
                <a:spcPct val="0"/>
              </a:spcAft>
            </a:pPr>
            <a:r>
              <a:rPr lang="ru-RU" sz="2900" b="1" i="1" dirty="0" smtClean="0"/>
              <a:t>Очистите свой дом от пылесборников!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2900" b="1" i="1" dirty="0" smtClean="0"/>
          </a:p>
        </p:txBody>
      </p:sp>
    </p:spTree>
    <p:extLst>
      <p:ext uri="{BB962C8B-B14F-4D97-AF65-F5344CB8AC3E}">
        <p14:creationId xmlns="" xmlns:p14="http://schemas.microsoft.com/office/powerpoint/2010/main" val="385609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human-anatomy-cp-1.dorchester.shs.schoolfusion.us/modules/groups/homepagefiles/gwp/754112/1086805/Image/animated_lung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1000108"/>
            <a:ext cx="1571604" cy="15716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42910" y="3143248"/>
            <a:ext cx="8229600" cy="2857520"/>
          </a:xfrm>
        </p:spPr>
        <p:txBody>
          <a:bodyPr>
            <a:noAutofit/>
          </a:bodyPr>
          <a:lstStyle/>
          <a:p>
            <a:pPr marL="0" indent="354013" algn="just">
              <a:buNone/>
            </a:pPr>
            <a:r>
              <a:rPr lang="ru-RU" sz="2000" b="1" dirty="0" smtClean="0">
                <a:solidFill>
                  <a:srgbClr val="7030A0"/>
                </a:solidFill>
              </a:rPr>
              <a:t>А лучше и вовсе обходиться без них по мере возможности. Работая по дому, занимаясь чисткой предметов быта, человек подвергает себя отнюдь не безвредному воздействию вредных газов и частиц. Старайтесь трезво оценивать уровень безопасности средства, поэтому работать нужно в резиновых перчатках и респираторе. Помещение после работы нуждается в хорошем проветривании. Вместо масляных красок используйте водоэмульсионные, а чистящие средства лучше выбирать без хлорки и аммиака.</a:t>
            </a:r>
          </a:p>
          <a:p>
            <a:pPr marL="0" indent="354013" algn="just">
              <a:buNone/>
            </a:pPr>
            <a:endParaRPr lang="ru-RU" sz="2000" b="1" dirty="0" smtClean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1736" y="928670"/>
            <a:ext cx="5328703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900" b="1" i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10 правил для здоровья легких:</a:t>
            </a:r>
          </a:p>
        </p:txBody>
      </p:sp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500298" y="1714488"/>
            <a:ext cx="5643602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Aft>
                <a:spcPct val="0"/>
              </a:spcAft>
            </a:pPr>
            <a:r>
              <a:rPr lang="ru-RU" sz="2800" b="1" i="1" dirty="0" smtClean="0"/>
              <a:t>Берегите легкие от химикатов, красок и бытовой химии!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2900" b="1" i="1" dirty="0" smtClean="0"/>
          </a:p>
        </p:txBody>
      </p:sp>
    </p:spTree>
    <p:extLst>
      <p:ext uri="{BB962C8B-B14F-4D97-AF65-F5344CB8AC3E}">
        <p14:creationId xmlns="" xmlns:p14="http://schemas.microsoft.com/office/powerpoint/2010/main" val="385609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human-anatomy-cp-1.dorchester.shs.schoolfusion.us/modules/groups/homepagefiles/gwp/754112/1086805/Image/animated_lung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1000108"/>
            <a:ext cx="1571604" cy="15716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42910" y="3286124"/>
            <a:ext cx="8229600" cy="2857520"/>
          </a:xfrm>
        </p:spPr>
        <p:txBody>
          <a:bodyPr>
            <a:noAutofit/>
          </a:bodyPr>
          <a:lstStyle/>
          <a:p>
            <a:pPr marL="0" indent="354013" algn="just">
              <a:buNone/>
            </a:pPr>
            <a:r>
              <a:rPr lang="ru-RU" sz="2000" b="1" dirty="0" smtClean="0">
                <a:solidFill>
                  <a:srgbClr val="7030A0"/>
                </a:solidFill>
              </a:rPr>
              <a:t>Среди природных факторов наиболее мощным средством оздоровления человека является лес. Он является самым крупным производителем лечебного воздуха и его непревзойденным очистителем. Воздух леса, насыщенный озоном, напоенный лечебными ароматами, предельно очищенный от пыли и вредных примесей – могучее средство для здоровья и активного долголетия.</a:t>
            </a:r>
          </a:p>
          <a:p>
            <a:pPr marL="0" indent="354013" algn="just">
              <a:buNone/>
            </a:pPr>
            <a:endParaRPr lang="ru-RU" sz="2000" b="1" dirty="0" smtClean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1736" y="928670"/>
            <a:ext cx="5328703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900" b="1" i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10 правил для здоровья легких:</a:t>
            </a:r>
          </a:p>
        </p:txBody>
      </p:sp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500298" y="1714488"/>
            <a:ext cx="5643602" cy="232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Aft>
                <a:spcPct val="0"/>
              </a:spcAft>
            </a:pPr>
            <a:r>
              <a:rPr lang="ru-RU" sz="2800" b="1" i="1" dirty="0" smtClean="0"/>
              <a:t>Чаще выбирайтесь на природу, в лес!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2900" b="1" i="1" dirty="0" smtClean="0"/>
          </a:p>
        </p:txBody>
      </p:sp>
    </p:spTree>
    <p:extLst>
      <p:ext uri="{BB962C8B-B14F-4D97-AF65-F5344CB8AC3E}">
        <p14:creationId xmlns="" xmlns:p14="http://schemas.microsoft.com/office/powerpoint/2010/main" val="385609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human-anatomy-cp-1.dorchester.shs.schoolfusion.us/modules/groups/homepagefiles/gwp/754112/1086805/Image/animated_lung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1000108"/>
            <a:ext cx="1571604" cy="15716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0034" y="3643314"/>
            <a:ext cx="8229600" cy="2857520"/>
          </a:xfrm>
        </p:spPr>
        <p:txBody>
          <a:bodyPr>
            <a:noAutofit/>
          </a:bodyPr>
          <a:lstStyle/>
          <a:p>
            <a:pPr marL="0" indent="354013" algn="just">
              <a:buNone/>
            </a:pPr>
            <a:r>
              <a:rPr lang="ru-RU" sz="2000" b="1" dirty="0" smtClean="0">
                <a:solidFill>
                  <a:srgbClr val="7030A0"/>
                </a:solidFill>
              </a:rPr>
              <a:t>Полезными являются ингаляции на основе можжевельника, коры дуба, листьев или масла эвкалипта, лаванды, мяты, а также чаи из чабреца, девясила, мяты перечной, медуницы, мать-и-мачехи, корня солодки.</a:t>
            </a:r>
          </a:p>
          <a:p>
            <a:pPr marL="0" indent="354013" algn="just">
              <a:buNone/>
            </a:pPr>
            <a:endParaRPr lang="ru-RU" sz="2000" b="1" dirty="0" smtClean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86050" y="928670"/>
            <a:ext cx="5328703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900" b="1" i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10 правил для здоровья легких:</a:t>
            </a:r>
          </a:p>
        </p:txBody>
      </p:sp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500298" y="1643050"/>
            <a:ext cx="5857916" cy="318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Aft>
                <a:spcPct val="0"/>
              </a:spcAft>
            </a:pPr>
            <a:r>
              <a:rPr lang="ru-RU" sz="2800" b="1" i="1" dirty="0" smtClean="0"/>
              <a:t>Ингаляции и чаи – эффективные средства для профилактики и лечения заболеваний легких!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2900" b="1" i="1" dirty="0" smtClean="0"/>
          </a:p>
        </p:txBody>
      </p:sp>
    </p:spTree>
    <p:extLst>
      <p:ext uri="{BB962C8B-B14F-4D97-AF65-F5344CB8AC3E}">
        <p14:creationId xmlns="" xmlns:p14="http://schemas.microsoft.com/office/powerpoint/2010/main" val="385609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human-anatomy-cp-1.dorchester.shs.schoolfusion.us/modules/groups/homepagefiles/gwp/754112/1086805/Image/animated_lung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1142984"/>
            <a:ext cx="1571604" cy="15716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786050" y="928670"/>
            <a:ext cx="5328703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900" b="1" i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10 правил для здоровья легких:</a:t>
            </a:r>
          </a:p>
        </p:txBody>
      </p:sp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428860" y="2357430"/>
            <a:ext cx="5857916" cy="404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Aft>
                <a:spcPct val="0"/>
              </a:spcAft>
            </a:pPr>
            <a:r>
              <a:rPr lang="ru-RU" sz="2800" b="1" i="1" dirty="0" smtClean="0"/>
              <a:t>Не забывайте проветривать помещения!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/>
              <a:t> Ежегодно проходите флюорографическое обследование!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2900" b="1" i="1" dirty="0" smtClean="0"/>
          </a:p>
        </p:txBody>
      </p:sp>
    </p:spTree>
    <p:extLst>
      <p:ext uri="{BB962C8B-B14F-4D97-AF65-F5344CB8AC3E}">
        <p14:creationId xmlns="" xmlns:p14="http://schemas.microsoft.com/office/powerpoint/2010/main" val="385609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142976" y="1428736"/>
            <a:ext cx="6715172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/>
              <a:t>ОТДЕЛ « ЦЕНТР  ЕСТЕСТВОЗНАНИЯ И МЕДИЦИНЫ»</a:t>
            </a:r>
            <a:br>
              <a:rPr lang="ru-RU" sz="2800" b="1" i="1" dirty="0" smtClean="0"/>
            </a:br>
            <a:r>
              <a:rPr lang="ru-RU" sz="2800" b="1" i="1" dirty="0" smtClean="0"/>
              <a:t>ЦГПБ имени А. П. ЧЕХОВА</a:t>
            </a:r>
            <a:br>
              <a:rPr lang="ru-RU" sz="2800" b="1" i="1" dirty="0" smtClean="0"/>
            </a:br>
            <a:r>
              <a:rPr lang="ru-RU" sz="2800" b="1" i="1" dirty="0" smtClean="0"/>
              <a:t> АДРЕС:</a:t>
            </a:r>
            <a:br>
              <a:rPr lang="ru-RU" sz="2800" b="1" i="1" dirty="0" smtClean="0"/>
            </a:br>
            <a:r>
              <a:rPr lang="ru-RU" sz="2800" b="1" i="1" dirty="0" smtClean="0"/>
              <a:t>УЛ. ГРЕЧЕСКАЯ, 105, КОМ. </a:t>
            </a:r>
            <a:r>
              <a:rPr lang="ru-RU" sz="2800" b="1" i="1" dirty="0" smtClean="0"/>
              <a:t>208 (</a:t>
            </a:r>
            <a:r>
              <a:rPr lang="ru-RU" sz="2800" b="1" i="1" dirty="0" smtClean="0"/>
              <a:t>2 ЭТАЖ</a:t>
            </a:r>
            <a:r>
              <a:rPr lang="ru-RU" sz="2800" b="1" i="1" dirty="0" smtClean="0"/>
              <a:t>), ТЕЛ.: 340-318</a:t>
            </a: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4000" dirty="0" smtClean="0"/>
              <a:t> </a:t>
            </a:r>
            <a:br>
              <a:rPr lang="ru-RU" sz="40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2900" b="1" i="1" dirty="0" smtClean="0"/>
          </a:p>
        </p:txBody>
      </p:sp>
    </p:spTree>
    <p:extLst>
      <p:ext uri="{BB962C8B-B14F-4D97-AF65-F5344CB8AC3E}">
        <p14:creationId xmlns="" xmlns:p14="http://schemas.microsoft.com/office/powerpoint/2010/main" val="385609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216</TotalTime>
  <Words>986</Words>
  <Application>Microsoft Office PowerPoint</Application>
  <PresentationFormat>Экран (4:3)</PresentationFormat>
  <Paragraphs>53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Поток</vt:lpstr>
      <vt:lpstr>«Дыхание — основа самой жизни и здоровья»</vt:lpstr>
      <vt:lpstr>Слайд 2</vt:lpstr>
      <vt:lpstr>Слайд 3</vt:lpstr>
      <vt:lpstr>Слайд 4</vt:lpstr>
      <vt:lpstr>Пневмония или воспаление легких </vt:lpstr>
      <vt:lpstr>Бронхит </vt:lpstr>
      <vt:lpstr>Хроническая обструктивная болезнь легких. </vt:lpstr>
      <vt:lpstr>Туберкулёз</vt:lpstr>
      <vt:lpstr>Рак легкого</vt:lpstr>
      <vt:lpstr>Астма</vt:lpstr>
      <vt:lpstr>         Питайтесь правильно!</vt:lpstr>
      <vt:lpstr>         Не курите!</vt:lpstr>
      <vt:lpstr>        </vt:lpstr>
      <vt:lpstr>Закаляйте организм!</vt:lpstr>
      <vt:lpstr>Очистите свой дом от пылесборников! </vt:lpstr>
      <vt:lpstr>Берегите легкие от химикатов, красок и бытовой химии!  </vt:lpstr>
      <vt:lpstr>Чаще выбирайтесь на природу, в лес!   </vt:lpstr>
      <vt:lpstr>Ингаляции и чаи – эффективные средства для профилактики и лечения заболеваний легких!    </vt:lpstr>
      <vt:lpstr>Не забывайте проветривать помещения!   Ежегодно проходите флюорографическое обследование!    </vt:lpstr>
      <vt:lpstr> ОТДЕЛ « ЦЕНТР  ЕСТЕСТВОЗНАНИЯ И МЕДИЦИНЫ» ЦГПБ имени А. П. ЧЕХОВА  АДРЕС: УЛ. ГРЕЧЕСКАЯ, 105, КОМ. 208 (2 ЭТАЖ), ТЕЛ.: 340-318  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презентации</dc:title>
  <dc:creator>Вадим</dc:creator>
  <dc:description>http://rusderm.ru - Справочник дерматовенеролога. Медицинские шаблоны PowerPoint. Медицинская литература</dc:description>
  <cp:lastModifiedBy>Nazarko</cp:lastModifiedBy>
  <cp:revision>56</cp:revision>
  <dcterms:created xsi:type="dcterms:W3CDTF">2013-03-10T14:39:39Z</dcterms:created>
  <dcterms:modified xsi:type="dcterms:W3CDTF">2021-09-24T10:53:31Z</dcterms:modified>
</cp:coreProperties>
</file>