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5" r:id="rId6"/>
    <p:sldId id="263" r:id="rId7"/>
    <p:sldId id="264" r:id="rId8"/>
    <p:sldId id="266" r:id="rId9"/>
    <p:sldId id="267" r:id="rId10"/>
    <p:sldId id="274" r:id="rId11"/>
    <p:sldId id="260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491E"/>
    <a:srgbClr val="000000"/>
    <a:srgbClr val="FFFF00"/>
    <a:srgbClr val="B3D3EA"/>
    <a:srgbClr val="78ADC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687" autoAdjust="0"/>
    <p:restoredTop sz="95596" autoAdjust="0"/>
  </p:normalViewPr>
  <p:slideViewPr>
    <p:cSldViewPr>
      <p:cViewPr>
        <p:scale>
          <a:sx n="90" d="100"/>
          <a:sy n="90" d="100"/>
        </p:scale>
        <p:origin x="-1674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23F535D-056D-4935-BD4B-6CB54A2D9BD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3AB75D-0A23-4C79-BE07-4FE651066802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5334000"/>
            <a:ext cx="7772400" cy="70485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6019800"/>
            <a:ext cx="7772400" cy="685800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90600" y="22860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24400" y="22860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86500" y="533400"/>
            <a:ext cx="2019300" cy="6019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533400"/>
            <a:ext cx="5905500" cy="6019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533400"/>
            <a:ext cx="7315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286000"/>
            <a:ext cx="7315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glib.ru/index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4282" y="5143512"/>
            <a:ext cx="8501122" cy="704850"/>
          </a:xfrm>
        </p:spPr>
        <p:txBody>
          <a:bodyPr/>
          <a:lstStyle/>
          <a:p>
            <a:r>
              <a:rPr lang="ru-RU" sz="4800" dirty="0" smtClean="0">
                <a:latin typeface="Bookman Old Style" pitchFamily="18" charset="0"/>
              </a:rPr>
              <a:t>ГДЕ ЖИВЕТ ИММУНИТЕТ</a:t>
            </a:r>
            <a:endParaRPr lang="en-US" sz="4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142852"/>
            <a:ext cx="50720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МБУК ЦБС г. Таганрога  ЦГПБ имени А. П. Чехова</a:t>
            </a:r>
          </a:p>
          <a:p>
            <a:pPr algn="r"/>
            <a:r>
              <a:rPr lang="ru-RU" sz="1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1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cs typeface="Times New Roman" pitchFamily="18" charset="0"/>
              </a:rPr>
            </a:b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cs typeface="Times New Roman" pitchFamily="18" charset="0"/>
              </a:rPr>
              <a:t> ОТДЕЛ «ЦЕНТР ЕСТЕСТВОЗНАНИЯ И МЕДИЦИНЫ»</a:t>
            </a:r>
            <a:endParaRPr lang="ru-RU" sz="14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29058" y="6215082"/>
            <a:ext cx="4929222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ЭЛЕКТРОННАЯ   ВЫСТАВКА.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pic>
        <p:nvPicPr>
          <p:cNvPr id="8" name="Picture 2" descr="http://www.taglib.ru/Images/Templates/logo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85728"/>
            <a:ext cx="3333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7868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6088" algn="just"/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Логина, Н. Ю.  Загадки иммунитета: как мобилизовать свою иммунную защиту и победить аллергию / Н. Ю. Логина. – Москва : Эксмо,  2019. -  320 с. – </a:t>
            </a:r>
            <a:r>
              <a:rPr lang="en-US" sz="1600" b="1" dirty="0" smtClean="0">
                <a:latin typeface="Book Antiqua" pitchFamily="18" charset="0"/>
              </a:rPr>
              <a:t>ISBN 978-5-04-100727-0</a:t>
            </a:r>
            <a:r>
              <a:rPr lang="ru-RU" sz="1600" b="1" dirty="0" smtClean="0">
                <a:latin typeface="Book Antiqua" pitchFamily="18" charset="0"/>
              </a:rPr>
              <a:t>. -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Текст: непосредственный.  </a:t>
            </a:r>
          </a:p>
          <a:p>
            <a:pPr indent="446088"/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«Центр естествознания и медицины»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pPr lvl="0" indent="446088"/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 </a:t>
            </a:r>
            <a:endParaRPr lang="ru-RU" sz="1600" b="1" dirty="0"/>
          </a:p>
        </p:txBody>
      </p:sp>
      <p:pic>
        <p:nvPicPr>
          <p:cNvPr id="142340" name="Picture 4" descr="Загадки иммунитета. Как мобилизовать свою иммунную защиту и победить  аллергию - Логина Надежда Юрьевна | Купить книгу с доставкой | My-shop.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14488"/>
            <a:ext cx="2363380" cy="3714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2344" name="Picture 8" descr="https://img.labirint.ru/rcimg/110c2901a911cadff8d15ca4025a9505/1920x1080/comments_pic/1939/origin_5_014f24cef27b6a20bc28c44a2f8a3f4a.jpg?1569502873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 b="1852"/>
          <a:stretch>
            <a:fillRect/>
          </a:stretch>
        </p:blipFill>
        <p:spPr bwMode="auto">
          <a:xfrm>
            <a:off x="3357554" y="1571612"/>
            <a:ext cx="2275299" cy="3786214"/>
          </a:xfrm>
          <a:prstGeom prst="rect">
            <a:avLst/>
          </a:prstGeom>
          <a:noFill/>
        </p:spPr>
      </p:pic>
      <p:pic>
        <p:nvPicPr>
          <p:cNvPr id="10" name="Picture 2" descr="https://img.labirint.ru/rcimg/b8378e96532c7868329052bbed327c97/1920x1080/comments_pic/1939/origin_6_0ffc83d763087ecce7202cf44ab11a6d.jpg?1569502873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 t="3558" r="7369" b="6173"/>
          <a:stretch>
            <a:fillRect/>
          </a:stretch>
        </p:blipFill>
        <p:spPr bwMode="auto">
          <a:xfrm>
            <a:off x="5786446" y="1643050"/>
            <a:ext cx="2286016" cy="38680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5715016"/>
            <a:ext cx="87868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Автор знакомит читателя со сложнейшим механизмом иммунитета человека и подробно объясняет, как возникает аллергическая реакция. В книге рассказывается, почему даже с помощью самых современных лекарственных средств, невозможно полностью победить заболевание. Объясняется механизм уникального авторского метода "</a:t>
            </a:r>
            <a:r>
              <a:rPr lang="ru-RU" sz="1200" dirty="0" err="1" smtClean="0">
                <a:solidFill>
                  <a:srgbClr val="C00000"/>
                </a:solidFill>
                <a:latin typeface="Bookman Old Style" pitchFamily="18" charset="0"/>
              </a:rPr>
              <a:t>Аутолимфоцитотерапия</a:t>
            </a:r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", существенно расширяющего возможности лечения тяжелых форм аллергических заболеваний.</a:t>
            </a:r>
            <a:endParaRPr lang="ru-RU" sz="12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142852"/>
            <a:ext cx="87868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6088" algn="just"/>
            <a:r>
              <a:rPr lang="ru-RU" sz="1600" b="1" dirty="0" smtClean="0">
                <a:latin typeface="Book Antiqua" pitchFamily="18" charset="0"/>
              </a:rPr>
              <a:t>Полушкина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, Н. Н.  Диагностический справочник иммунолога / Н. Н. </a:t>
            </a:r>
            <a:r>
              <a:rPr lang="ru-RU" sz="1600" b="1" dirty="0" smtClean="0">
                <a:latin typeface="Book Antiqua" pitchFamily="18" charset="0"/>
              </a:rPr>
              <a:t>Полушкина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. – Москва : АСТ: Астрель: Полиграфиздат,    2010. -  479 с. – </a:t>
            </a:r>
            <a:r>
              <a:rPr lang="en-US" sz="1600" b="1" dirty="0" smtClean="0">
                <a:latin typeface="Book Antiqua" pitchFamily="18" charset="0"/>
              </a:rPr>
              <a:t>ISBN 978-5-</a:t>
            </a:r>
            <a:r>
              <a:rPr lang="ru-RU" sz="1600" b="1" dirty="0" smtClean="0">
                <a:latin typeface="Book Antiqua" pitchFamily="18" charset="0"/>
              </a:rPr>
              <a:t>17</a:t>
            </a:r>
            <a:r>
              <a:rPr lang="en-US" sz="1600" b="1" dirty="0" smtClean="0">
                <a:latin typeface="Book Antiqua" pitchFamily="18" charset="0"/>
              </a:rPr>
              <a:t>-</a:t>
            </a:r>
            <a:r>
              <a:rPr lang="ru-RU" sz="1600" b="1" dirty="0" smtClean="0">
                <a:latin typeface="Book Antiqua" pitchFamily="18" charset="0"/>
              </a:rPr>
              <a:t>067849</a:t>
            </a:r>
            <a:r>
              <a:rPr lang="en-US" sz="1600" b="1" dirty="0" smtClean="0">
                <a:latin typeface="Book Antiqua" pitchFamily="18" charset="0"/>
              </a:rPr>
              <a:t>-</a:t>
            </a:r>
            <a:r>
              <a:rPr lang="ru-RU" sz="1600" b="1" dirty="0" smtClean="0">
                <a:latin typeface="Book Antiqua" pitchFamily="18" charset="0"/>
              </a:rPr>
              <a:t>5. -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Текст: непосредственный.  </a:t>
            </a:r>
          </a:p>
          <a:p>
            <a:pPr lvl="0" indent="446088"/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lvl="0"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«Центр естествознания и медицины»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Надежда Полушкина - Диагностический справочник иммунолога обложка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85926"/>
            <a:ext cx="2783104" cy="3643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8" name="Picture 4" descr="Книга: &quot;Диагностический справочник иммунолога&quot; - Надежда Полушкина. Купить  книгу, читать рецензии | ISBN 978-5-271-27831-0 | Лабирин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2000240"/>
            <a:ext cx="5429289" cy="34819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42844" y="5643578"/>
            <a:ext cx="8858312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300" dirty="0" smtClean="0">
                <a:solidFill>
                  <a:srgbClr val="C00000"/>
                </a:solidFill>
                <a:latin typeface="Bookman Old Style" pitchFamily="18" charset="0"/>
              </a:rPr>
              <a:t>Новейший справочник, посвященный вопросам современной иммунологии. В простой и доступной форме в нем рассматриваются строение и функции иммунной системы, описываются методы диагностики иммунодефицитов, раскрываются клиническая картина, способы лечения и профилактики заболеваний иммунной системы организма. Отдельная глава книги посвящена проблемам </a:t>
            </a:r>
            <a:r>
              <a:rPr lang="ru-RU" sz="1300" dirty="0" err="1" smtClean="0">
                <a:solidFill>
                  <a:srgbClr val="C00000"/>
                </a:solidFill>
                <a:latin typeface="Bookman Old Style" pitchFamily="18" charset="0"/>
              </a:rPr>
              <a:t>вакцинологии</a:t>
            </a:r>
            <a:r>
              <a:rPr lang="ru-RU" sz="1300" dirty="0" smtClean="0">
                <a:solidFill>
                  <a:srgbClr val="C00000"/>
                </a:solidFill>
                <a:latin typeface="Bookman Old Style" pitchFamily="18" charset="0"/>
              </a:rPr>
              <a:t> и защите иммунитета с помощью </a:t>
            </a:r>
            <a:r>
              <a:rPr lang="ru-RU" sz="1300" dirty="0" err="1" smtClean="0">
                <a:solidFill>
                  <a:srgbClr val="C00000"/>
                </a:solidFill>
                <a:latin typeface="Bookman Old Style" pitchFamily="18" charset="0"/>
              </a:rPr>
              <a:t>иммунотропных</a:t>
            </a:r>
            <a:r>
              <a:rPr lang="ru-RU" sz="1300" dirty="0" smtClean="0">
                <a:solidFill>
                  <a:srgbClr val="C00000"/>
                </a:solidFill>
                <a:latin typeface="Bookman Old Style" pitchFamily="18" charset="0"/>
              </a:rPr>
              <a:t> средств.</a:t>
            </a:r>
            <a:endParaRPr lang="ru-RU" sz="13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142852"/>
            <a:ext cx="87868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6088" algn="just"/>
            <a:r>
              <a:rPr lang="ru-RU" sz="1600" b="1" dirty="0" smtClean="0">
                <a:latin typeface="Book Antiqua" pitchFamily="18" charset="0"/>
              </a:rPr>
              <a:t>Синяков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, А. Ф.  Укрепляем иммунитет: как защитить себя от болезни / А. Ф. </a:t>
            </a:r>
            <a:r>
              <a:rPr lang="ru-RU" sz="1600" b="1" dirty="0" smtClean="0">
                <a:latin typeface="Book Antiqua" pitchFamily="18" charset="0"/>
              </a:rPr>
              <a:t>Синяков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. – Москва : Эксмо,    2009. -  288 с. – </a:t>
            </a:r>
            <a:r>
              <a:rPr lang="en-US" sz="1600" b="1" dirty="0" smtClean="0">
                <a:latin typeface="Book Antiqua" pitchFamily="18" charset="0"/>
              </a:rPr>
              <a:t>ISBN 978-5-</a:t>
            </a:r>
            <a:r>
              <a:rPr lang="ru-RU" sz="1600" b="1" dirty="0" smtClean="0">
                <a:latin typeface="Book Antiqua" pitchFamily="18" charset="0"/>
              </a:rPr>
              <a:t>699</a:t>
            </a:r>
            <a:r>
              <a:rPr lang="en-US" sz="1600" b="1" dirty="0" smtClean="0">
                <a:latin typeface="Book Antiqua" pitchFamily="18" charset="0"/>
              </a:rPr>
              <a:t>-</a:t>
            </a:r>
            <a:r>
              <a:rPr lang="ru-RU" sz="1600" b="1" dirty="0" smtClean="0">
                <a:latin typeface="Book Antiqua" pitchFamily="18" charset="0"/>
              </a:rPr>
              <a:t>25353</a:t>
            </a:r>
            <a:r>
              <a:rPr lang="en-US" sz="1600" b="1" dirty="0" smtClean="0">
                <a:latin typeface="Book Antiqua" pitchFamily="18" charset="0"/>
              </a:rPr>
              <a:t>-</a:t>
            </a:r>
            <a:r>
              <a:rPr lang="ru-RU" sz="1600" b="1" dirty="0" smtClean="0">
                <a:latin typeface="Book Antiqua" pitchFamily="18" charset="0"/>
              </a:rPr>
              <a:t>1. -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Текст: непосредственный.  </a:t>
            </a:r>
          </a:p>
          <a:p>
            <a:pPr lvl="0" indent="446088"/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lvl="0"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«Центр естествознания и медицины»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18434" name="Picture 2" descr="Книга &quot;Укрепляем иммунитет. Как защитить себя от болезней&quot; Синяков Алексей  Федорович – купить книгу ISBN 978-5-699-25353-1 с быстрой доставкой в  интернет-магазине OZ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00306"/>
            <a:ext cx="2305910" cy="3643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786050" y="2285992"/>
            <a:ext cx="592935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Секреты сохранения и укрепления защитных сил организма, достижения прекрасного здоровья и активного долголетия волнуют человечество с древнейших времен. Для этого человеческому организму необходимо создавать надежную иммунную систему, которая будет защищать его от патогенных микроорганизмов, токсичных веществ и всего чужеродного. В этой книге доктор медицинских наук, профессор, член-корреспондент Международной академии информатизации при ООН А.Ф.Синяков дает советы, как с помощью природных средств - лекарственных растений, продуктов пчеловодства, водных процедур, особого питания - обрести действительно несокрушимое здоровье, предупредить развитие наиболее часто встречающихся опасных заболеваний. </a:t>
            </a:r>
            <a:endParaRPr lang="ru-RU" sz="1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071678"/>
            <a:ext cx="88583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Летом природа дарит нам многообразие оттенков зелени. Поэтому все мы, без исключения, любим проводить летнее время у себя в садах, на дачах, на собственных огородах. Конечно, выращивая грядки сочной пряной травки или изумрудных салатов, мы понимаем, что плоды наших стараний окажут благотворное влияние на наше здоровье, на здоровье наших родных и близких. какая самая полезная зелень для здоровья?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285728"/>
            <a:ext cx="88583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/>
            <a:r>
              <a:rPr lang="ru-RU" sz="4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Свежая зелень для здоровья</a:t>
            </a:r>
          </a:p>
        </p:txBody>
      </p:sp>
      <p:pic>
        <p:nvPicPr>
          <p:cNvPr id="23556" name="Picture 4" descr="О ЗЕЛЕНИ - 3 Апреля 2016 - ЗДОРОВЫЙ ОБРАЗ ЖИЗН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929066"/>
            <a:ext cx="4752940" cy="26828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142852"/>
            <a:ext cx="87868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6088" algn="just"/>
            <a:r>
              <a:rPr lang="ru-RU" sz="1600" b="1" dirty="0" err="1" smtClean="0">
                <a:latin typeface="Book Antiqua" pitchFamily="18" charset="0"/>
              </a:rPr>
              <a:t>Бутенко</a:t>
            </a:r>
            <a:r>
              <a:rPr lang="ru-RU" sz="1600" b="1" dirty="0" smtClean="0">
                <a:latin typeface="Book Antiqua" pitchFamily="18" charset="0"/>
              </a:rPr>
              <a:t>, В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.  </a:t>
            </a:r>
            <a:r>
              <a:rPr lang="ru-RU" sz="1600" b="1" dirty="0" smtClean="0">
                <a:latin typeface="Book Antiqua" pitchFamily="18" charset="0"/>
              </a:rPr>
              <a:t>Зелень для жизни: реальная история оздоровления 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/ В. </a:t>
            </a:r>
            <a:r>
              <a:rPr lang="ru-RU" sz="1600" b="1" dirty="0" err="1" smtClean="0">
                <a:latin typeface="Book Antiqua" pitchFamily="18" charset="0"/>
              </a:rPr>
              <a:t>Бутенко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. – Санкт - Петербург : Питер,    2013. -  192 с. – </a:t>
            </a:r>
            <a:r>
              <a:rPr lang="en-US" sz="1600" b="1" dirty="0" smtClean="0">
                <a:latin typeface="Book Antiqua" pitchFamily="18" charset="0"/>
              </a:rPr>
              <a:t>ISBN 978-5-</a:t>
            </a:r>
            <a:r>
              <a:rPr lang="ru-RU" sz="1600" b="1" dirty="0" smtClean="0">
                <a:latin typeface="Book Antiqua" pitchFamily="18" charset="0"/>
              </a:rPr>
              <a:t>496</a:t>
            </a:r>
            <a:r>
              <a:rPr lang="en-US" sz="1600" b="1" dirty="0" smtClean="0">
                <a:latin typeface="Book Antiqua" pitchFamily="18" charset="0"/>
              </a:rPr>
              <a:t>-</a:t>
            </a:r>
            <a:r>
              <a:rPr lang="ru-RU" sz="1600" b="1" dirty="0" smtClean="0">
                <a:latin typeface="Book Antiqua" pitchFamily="18" charset="0"/>
              </a:rPr>
              <a:t>001413</a:t>
            </a:r>
            <a:r>
              <a:rPr lang="en-US" sz="1600" b="1" dirty="0" smtClean="0">
                <a:latin typeface="Book Antiqua" pitchFamily="18" charset="0"/>
              </a:rPr>
              <a:t>-</a:t>
            </a:r>
            <a:r>
              <a:rPr lang="ru-RU" sz="1600" b="1" dirty="0" smtClean="0">
                <a:latin typeface="Book Antiqua" pitchFamily="18" charset="0"/>
              </a:rPr>
              <a:t>0. -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Текст: непосредственный.  </a:t>
            </a:r>
          </a:p>
          <a:p>
            <a:pPr lvl="0" indent="446088"/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lvl="0"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«Центр естествознания и медицины»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21506" name="Picture 2" descr="Виктория Бутенко - Зелень для жизни. Реальная история оздоровления обложка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14554"/>
            <a:ext cx="2500330" cy="39540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857488" y="2000240"/>
            <a:ext cx="60007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Единственный способ сохранить здоровье - есть то, что не хочешь, пить то, что не любишь, и делать то, что не нравится", - говорил Марк Твен. Революция зеленых коктейлей полностью изменила это утверждение! Теперь в арсенале человечества появилось универсальное природное лекарство, не только полезное, но и вкусное.</a:t>
            </a:r>
          </a:p>
          <a:p>
            <a:pPr indent="447675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Америку уже захлестнула "зеленая волна". С каждым днем все больше людей начинают понимать, что ключ к здоровью - у них под ногами. Зелень - вот совершенная человеческая еда. Живительная сила хлорофилла совершает настоящие чудеса исцеления! Добавление зеленых коктейлей к диете любого человека дает оздоровительный эффект больший, чем </a:t>
            </a:r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сыроедение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. При этом не нужно полностью менять привычную систему питания. Достаточно включить в рацион два-три вкусных зеленых коктейля, которые с удовольствием пьют даже дети.</a:t>
            </a:r>
            <a:endParaRPr lang="ru-RU" sz="1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 descr="Экодача. Как выращивать продукты для здоровья. Откровенный разговор врача и садовода о жизни в деревне #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Экодача. Как выращивать продукты для здоровья. Откровенный разговор врача и садовода о жизни в деревне #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4" name="Picture 6" descr="Экодача. Как выращивать продукты для здоровья. Откровенный разговор врача и садовода о жизни в деревне и органическом земледел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285992"/>
            <a:ext cx="2785602" cy="40005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71802" y="2071678"/>
            <a:ext cx="58579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800" dirty="0" smtClean="0">
                <a:solidFill>
                  <a:srgbClr val="C00000"/>
                </a:solidFill>
                <a:latin typeface="Bookman Old Style" pitchFamily="18" charset="0"/>
              </a:rPr>
              <a:t>Эта книга написана детским врачом и садоводом с 40-летним стажем. Она специально для тех, кто заботится о здоровье родных и близких, кому важно, чем питаются они сами, их дети и внуки. Только выращивая на своем участке урожай по правилам природного, экологического земледелия, можно быть точно уверенным в качестве продуктов, полезных для здоровья!</a:t>
            </a:r>
          </a:p>
          <a:p>
            <a:pPr indent="447675" algn="just"/>
            <a:r>
              <a:rPr lang="ru-RU" sz="1800" dirty="0" smtClean="0">
                <a:solidFill>
                  <a:srgbClr val="C00000"/>
                </a:solidFill>
                <a:latin typeface="Bookman Old Style" pitchFamily="18" charset="0"/>
              </a:rPr>
              <a:t>Автор предлагает не просто эффективные методы получения натуральных продуктов – овощей, зелени, фруктов, молока и яиц. Он погружает в саму суть природных процессов, откровенно делится личным опытом отказа от химии и перехода исключительно на экологические земледелие и животноводство.</a:t>
            </a:r>
            <a:endParaRPr lang="ru-RU" sz="18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142852"/>
            <a:ext cx="87868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600" b="1" dirty="0" smtClean="0">
                <a:latin typeface="Book Antiqua" pitchFamily="18" charset="0"/>
              </a:rPr>
              <a:t>Распопов, Г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. Ф. </a:t>
            </a:r>
            <a:r>
              <a:rPr lang="ru-RU" sz="1600" b="1" dirty="0" err="1" smtClean="0">
                <a:latin typeface="Book Antiqua" pitchFamily="18" charset="0"/>
              </a:rPr>
              <a:t>Экодача</a:t>
            </a:r>
            <a:r>
              <a:rPr lang="ru-RU" sz="1600" b="1" dirty="0" smtClean="0">
                <a:latin typeface="Book Antiqua" pitchFamily="18" charset="0"/>
              </a:rPr>
              <a:t>: как выращивать продукты для здоровья. Откровенный разговор врача и садовода о жизни в деревне и органическом земледелии 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/ Г. Ф. </a:t>
            </a:r>
            <a:r>
              <a:rPr lang="ru-RU" sz="1600" b="1" dirty="0" smtClean="0">
                <a:latin typeface="Book Antiqua" pitchFamily="18" charset="0"/>
              </a:rPr>
              <a:t>Распопов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. – </a:t>
            </a:r>
            <a:r>
              <a:rPr lang="ru-RU" sz="1600" b="1" dirty="0" smtClean="0">
                <a:latin typeface="Book Antiqua" pitchFamily="18" charset="0"/>
              </a:rPr>
              <a:t>Москва : Эксмо,    2019. -  192 с. – </a:t>
            </a:r>
            <a:r>
              <a:rPr lang="en-US" sz="1600" b="1" dirty="0" smtClean="0">
                <a:latin typeface="Book Antiqua" pitchFamily="18" charset="0"/>
              </a:rPr>
              <a:t>ISBN 978-5-</a:t>
            </a:r>
            <a:r>
              <a:rPr lang="ru-RU" sz="1600" b="1" dirty="0" smtClean="0">
                <a:latin typeface="Book Antiqua" pitchFamily="18" charset="0"/>
              </a:rPr>
              <a:t>04</a:t>
            </a:r>
            <a:r>
              <a:rPr lang="en-US" sz="1600" b="1" dirty="0" smtClean="0">
                <a:latin typeface="Book Antiqua" pitchFamily="18" charset="0"/>
              </a:rPr>
              <a:t>-</a:t>
            </a:r>
            <a:r>
              <a:rPr lang="ru-RU" sz="1600" b="1" dirty="0" smtClean="0">
                <a:latin typeface="Book Antiqua" pitchFamily="18" charset="0"/>
              </a:rPr>
              <a:t>099069</a:t>
            </a:r>
            <a:r>
              <a:rPr lang="en-US" sz="1600" b="1" dirty="0" smtClean="0">
                <a:latin typeface="Book Antiqua" pitchFamily="18" charset="0"/>
              </a:rPr>
              <a:t>-</a:t>
            </a:r>
            <a:r>
              <a:rPr lang="ru-RU" sz="1600" b="1" dirty="0" smtClean="0">
                <a:latin typeface="Book Antiqua" pitchFamily="18" charset="0"/>
              </a:rPr>
              <a:t>6. - Текст: непосредственный.  </a:t>
            </a:r>
          </a:p>
          <a:p>
            <a:pPr lvl="0" indent="446088"/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lvl="0"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«Центр естествознания и медицины»</a:t>
            </a:r>
            <a:endParaRPr lang="ru-RU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142852"/>
            <a:ext cx="87868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600" b="1" dirty="0" err="1" smtClean="0">
                <a:latin typeface="Book Antiqua" pitchFamily="18" charset="0"/>
              </a:rPr>
              <a:t>Ганичкина</a:t>
            </a:r>
            <a:r>
              <a:rPr lang="ru-RU" sz="1600" b="1" dirty="0" smtClean="0">
                <a:latin typeface="Book Antiqua" pitchFamily="18" charset="0"/>
              </a:rPr>
              <a:t>, О. А. Самая полезная зелень для здоровья от </a:t>
            </a:r>
            <a:r>
              <a:rPr lang="ru-RU" sz="1600" b="1" dirty="0" err="1" smtClean="0">
                <a:latin typeface="Book Antiqua" pitchFamily="18" charset="0"/>
              </a:rPr>
              <a:t>Октябрины</a:t>
            </a:r>
            <a:r>
              <a:rPr lang="ru-RU" sz="1600" b="1" dirty="0" smtClean="0">
                <a:latin typeface="Book Antiqua" pitchFamily="18" charset="0"/>
              </a:rPr>
              <a:t> </a:t>
            </a:r>
            <a:r>
              <a:rPr lang="ru-RU" sz="1600" b="1" dirty="0" err="1" smtClean="0">
                <a:latin typeface="Book Antiqua" pitchFamily="18" charset="0"/>
              </a:rPr>
              <a:t>Ганичкиной</a:t>
            </a:r>
            <a:r>
              <a:rPr lang="ru-RU" sz="1600" b="1" dirty="0" smtClean="0">
                <a:latin typeface="Book Antiqua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/ О. А. </a:t>
            </a:r>
            <a:r>
              <a:rPr lang="ru-RU" sz="1600" b="1" dirty="0" err="1" smtClean="0">
                <a:latin typeface="Book Antiqua" pitchFamily="18" charset="0"/>
              </a:rPr>
              <a:t>Ганичкина</a:t>
            </a:r>
            <a:r>
              <a:rPr lang="ru-RU" sz="1600" b="1" dirty="0" smtClean="0">
                <a:latin typeface="Book Antiqua" pitchFamily="18" charset="0"/>
              </a:rPr>
              <a:t>, </a:t>
            </a:r>
            <a:r>
              <a:rPr lang="ru-RU" sz="1600" b="1" dirty="0" err="1" smtClean="0">
                <a:latin typeface="Book Antiqua" pitchFamily="18" charset="0"/>
              </a:rPr>
              <a:t>Ганичкин</a:t>
            </a:r>
            <a:r>
              <a:rPr lang="ru-RU" sz="1600" b="1" dirty="0" smtClean="0">
                <a:latin typeface="Book Antiqua" pitchFamily="18" charset="0"/>
              </a:rPr>
              <a:t> А. В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. – </a:t>
            </a:r>
            <a:r>
              <a:rPr lang="ru-RU" sz="1600" b="1" dirty="0" smtClean="0">
                <a:latin typeface="Book Antiqua" pitchFamily="18" charset="0"/>
              </a:rPr>
              <a:t>Москва : Издательство «Э»,    2016. -  64 с. – </a:t>
            </a:r>
            <a:r>
              <a:rPr lang="en-US" sz="1600" b="1" dirty="0" smtClean="0">
                <a:latin typeface="Book Antiqua" pitchFamily="18" charset="0"/>
              </a:rPr>
              <a:t>ISBN 978-5-</a:t>
            </a:r>
            <a:r>
              <a:rPr lang="ru-RU" sz="1600" b="1" dirty="0" smtClean="0">
                <a:latin typeface="Book Antiqua" pitchFamily="18" charset="0"/>
              </a:rPr>
              <a:t>699</a:t>
            </a:r>
            <a:r>
              <a:rPr lang="en-US" sz="1600" b="1" dirty="0" smtClean="0">
                <a:latin typeface="Book Antiqua" pitchFamily="18" charset="0"/>
              </a:rPr>
              <a:t>-</a:t>
            </a:r>
            <a:r>
              <a:rPr lang="ru-RU" sz="1600" b="1" dirty="0" smtClean="0">
                <a:latin typeface="Book Antiqua" pitchFamily="18" charset="0"/>
              </a:rPr>
              <a:t>85618</a:t>
            </a:r>
            <a:r>
              <a:rPr lang="en-US" sz="1600" b="1" dirty="0" smtClean="0">
                <a:latin typeface="Book Antiqua" pitchFamily="18" charset="0"/>
              </a:rPr>
              <a:t>-</a:t>
            </a:r>
            <a:r>
              <a:rPr lang="ru-RU" sz="1600" b="1" dirty="0" smtClean="0">
                <a:latin typeface="Book Antiqua" pitchFamily="18" charset="0"/>
              </a:rPr>
              <a:t>3. - Текст: непосредственный.  </a:t>
            </a:r>
          </a:p>
          <a:p>
            <a:pPr lvl="0" indent="446088"/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lvl="0"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«Центр естествознания и медицины»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24578" name="Picture 2" descr="Ганичкина, Ганичкин - Самая полезная зелень для здоровья от Октябрины Ганичкиной обложка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857364"/>
            <a:ext cx="2822304" cy="3643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580" name="Picture 4" descr="https://img2.labirint.ru/rcimg/cb293ff9d1b9c0c41b0842540d79d259/1920x1080/books53/521048/ph_02.jpg?156388475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1571612"/>
            <a:ext cx="2857520" cy="37635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42844" y="5643578"/>
            <a:ext cx="88583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Зелень является неотъемлемой частью нашего рациона. Особенно полезны для организма петрушка, сельдерей, салаты, укроп, </a:t>
            </a:r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кинза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, мята и шпинат. В этой книге вы найдете исчерпывающую информацию о выращивании этих культур, полезные советы по успешной посадке, уходе, подкормке и защите растений.</a:t>
            </a:r>
            <a:endParaRPr lang="ru-RU" sz="1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24582" name="Picture 6" descr="https://img2.labirint.ru/rcimg/e03b685b6f0c49f310c0e52e74ddb71f/1920x1080/books53/521048/ph_03.jpg?156388475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1928802"/>
            <a:ext cx="2544940" cy="3643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Аля Самохина - 45 оттенков зеленого. Здоровые рецепты и красивые блюда. Для вегетарианцев и не только обложка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214554"/>
            <a:ext cx="2842320" cy="3643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142844" y="142852"/>
            <a:ext cx="8858312" cy="142876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indent="446088" algn="just"/>
            <a:r>
              <a:rPr lang="ru-RU" sz="1600" b="1" dirty="0" smtClean="0">
                <a:latin typeface="Book Antiqua" pitchFamily="18" charset="0"/>
              </a:rPr>
              <a:t>Самохина, А. И. 45 оттенков зеленого: здоровые рецепты и красивые блюда для вегетарианцев и не только / А. И.  Самохина. -  Москва : Эксмо, 2019. – 128 с. – </a:t>
            </a:r>
            <a:r>
              <a:rPr lang="en-US" sz="1600" b="1" dirty="0" smtClean="0">
                <a:latin typeface="Book Antiqua" pitchFamily="18" charset="0"/>
              </a:rPr>
              <a:t>ISBN</a:t>
            </a:r>
            <a:r>
              <a:rPr lang="ru-RU" sz="1600" b="1" dirty="0" smtClean="0">
                <a:latin typeface="Book Antiqua" pitchFamily="18" charset="0"/>
              </a:rPr>
              <a:t> 978-5-04-092514-8. – Текст : непосредственный.</a:t>
            </a:r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</a:p>
          <a:p>
            <a:pPr lvl="0" indent="446088"/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lvl="0"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«Центр естествознания и медицины»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pPr marL="0" marR="0" indent="446088" algn="just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en-US" sz="1600" b="1" dirty="0"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28992" y="2500306"/>
            <a:ext cx="550072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Быть вегетарианцем - значит быть в тренде. Миллионы людей во всем мире выбирают кокосовое молоко вместо коровьего, </a:t>
            </a:r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бургер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 из </a:t>
            </a:r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киноа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 предпочитают </a:t>
            </a:r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стейку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 и начинают бодрое утро с бокала </a:t>
            </a:r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смузи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 из киви и авокадо. Хочешь быть красивым, здоровым и энергичным – присоединяйся!</a:t>
            </a:r>
          </a:p>
          <a:p>
            <a:pPr indent="361950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Мастер-шеф </a:t>
            </a:r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веганских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 кафе и ресторанов, автор бестселлера "Переходи на зеленый" Аля Самохина рассказывает о том, в каких продуктах вегетарианцу найти протеин, коллаген, железо и витамины, и предлагает рецепты вкусных и очень привлекательных блюд.</a:t>
            </a:r>
          </a:p>
          <a:p>
            <a:pPr indent="361950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Приготовьте их и выложите фото в </a:t>
            </a:r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Инстаграм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 - тысячи </a:t>
            </a:r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лайков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 гарантированы.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142844" y="500042"/>
            <a:ext cx="878687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Иммунитет и законы полноценного питания.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2214554"/>
            <a:ext cx="878687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Питание – важнейшей аспект, определяющий качество жизни человека. С момента рождения питание является главной физиологической потребностью организма. При отсутствии правильного питания снижаются функциональные способности всех внутренних органов. Вследствие этих процессов происходят нарушения, приводящие к истощению функций иммунной, нервной и эндокринной систем.</a:t>
            </a:r>
          </a:p>
          <a:p>
            <a:pPr indent="542925" algn="just"/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Результатом неправильного питания является снижение сопротивляемости организма воздействию факторов внешней среды таким как инфекции, токсины, канцерогены, радиация. Отсюда частые простуды и очаги хронической инфекции. Кроме того, организм становится уязвимым по отношению к факторам внутренней агрессии, в результате чего развивается </a:t>
            </a:r>
            <a:r>
              <a:rPr lang="ru-RU" sz="16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дисбактериоз</a:t>
            </a: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 на слизистых кишечника, верхних дыхательных путей, мочеполовых органов, а также возможно появление онкологических и аутоиммунных заболеваний.</a:t>
            </a:r>
            <a:endParaRPr lang="ru-RU" sz="1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7868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6088" algn="just"/>
            <a:r>
              <a:rPr lang="ru-RU" sz="1600" b="1" dirty="0" err="1" smtClean="0">
                <a:latin typeface="Book Antiqua" pitchFamily="18" charset="0"/>
              </a:rPr>
              <a:t>Кайрос</a:t>
            </a:r>
            <a:r>
              <a:rPr lang="ru-RU" sz="1600" b="1" dirty="0" smtClean="0">
                <a:latin typeface="Book Antiqua" pitchFamily="18" charset="0"/>
              </a:rPr>
              <a:t>, Н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.  </a:t>
            </a:r>
            <a:r>
              <a:rPr lang="ru-RU" sz="1600" b="1" dirty="0" err="1" smtClean="0">
                <a:latin typeface="Book Antiqua" pitchFamily="18" charset="0"/>
              </a:rPr>
              <a:t>Пробиотики</a:t>
            </a:r>
            <a:r>
              <a:rPr lang="ru-RU" sz="1600" b="1" dirty="0" smtClean="0">
                <a:latin typeface="Book Antiqua" pitchFamily="18" charset="0"/>
              </a:rPr>
              <a:t> и ферменты  - </a:t>
            </a:r>
            <a:r>
              <a:rPr lang="ru-RU" sz="1600" b="1" dirty="0" err="1" smtClean="0">
                <a:latin typeface="Book Antiqua" pitchFamily="18" charset="0"/>
              </a:rPr>
              <a:t>суперфуд</a:t>
            </a:r>
            <a:r>
              <a:rPr lang="ru-RU" sz="1600" b="1" dirty="0" smtClean="0">
                <a:latin typeface="Book Antiqua" pitchFamily="18" charset="0"/>
              </a:rPr>
              <a:t> </a:t>
            </a:r>
            <a:r>
              <a:rPr lang="en-US" sz="1600" b="1" dirty="0" smtClean="0">
                <a:latin typeface="Book Antiqua" pitchFamily="18" charset="0"/>
              </a:rPr>
              <a:t>XXI</a:t>
            </a:r>
            <a:r>
              <a:rPr lang="ru-RU" sz="1600" b="1" dirty="0" smtClean="0">
                <a:latin typeface="Book Antiqua" pitchFamily="18" charset="0"/>
              </a:rPr>
              <a:t> века 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/ Н. </a:t>
            </a:r>
            <a:r>
              <a:rPr lang="ru-RU" sz="1600" b="1" dirty="0" err="1" smtClean="0">
                <a:latin typeface="Book Antiqua" pitchFamily="18" charset="0"/>
              </a:rPr>
              <a:t>Кайрос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. – Санкт - Петербург : Питер,    2013. -  224 с. – </a:t>
            </a:r>
            <a:r>
              <a:rPr lang="en-US" sz="1600" b="1" dirty="0" smtClean="0">
                <a:latin typeface="Book Antiqua" pitchFamily="18" charset="0"/>
              </a:rPr>
              <a:t>ISBN 978-5-</a:t>
            </a:r>
            <a:r>
              <a:rPr lang="ru-RU" sz="1600" b="1" dirty="0" smtClean="0">
                <a:latin typeface="Book Antiqua" pitchFamily="18" charset="0"/>
              </a:rPr>
              <a:t>496</a:t>
            </a:r>
            <a:r>
              <a:rPr lang="en-US" sz="1600" b="1" dirty="0" smtClean="0">
                <a:latin typeface="Book Antiqua" pitchFamily="18" charset="0"/>
              </a:rPr>
              <a:t>-</a:t>
            </a:r>
            <a:r>
              <a:rPr lang="ru-RU" sz="1600" b="1" dirty="0" smtClean="0">
                <a:latin typeface="Book Antiqua" pitchFamily="18" charset="0"/>
              </a:rPr>
              <a:t>001413</a:t>
            </a:r>
            <a:r>
              <a:rPr lang="en-US" sz="1600" b="1" dirty="0" smtClean="0">
                <a:latin typeface="Book Antiqua" pitchFamily="18" charset="0"/>
              </a:rPr>
              <a:t>-</a:t>
            </a:r>
            <a:r>
              <a:rPr lang="ru-RU" sz="1600" b="1" dirty="0" smtClean="0">
                <a:latin typeface="Book Antiqua" pitchFamily="18" charset="0"/>
              </a:rPr>
              <a:t>0. -</a:t>
            </a:r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Текст: непосредственный.  </a:t>
            </a:r>
          </a:p>
          <a:p>
            <a:pPr lvl="0" indent="446088"/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lvl="0"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«Центр естествознания и медицины»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20482" name="Picture 2" descr="Наталия Кайрос - Пробиотики и ферменты — суперфуд XXI века обложка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81" y="2285991"/>
            <a:ext cx="2694945" cy="42148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071802" y="1928802"/>
            <a:ext cx="5857916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500" dirty="0" smtClean="0">
                <a:solidFill>
                  <a:srgbClr val="C00000"/>
                </a:solidFill>
                <a:latin typeface="Bookman Old Style" pitchFamily="18" charset="0"/>
              </a:rPr>
              <a:t>В последние десятилетия с развитием новых пищевых технологий питание людей существенно изменилось. Следует признать, что мы все дальше уходим от природы, но в то же время </a:t>
            </a:r>
            <a:r>
              <a:rPr lang="ru-RU" sz="1500" dirty="0" err="1" smtClean="0">
                <a:solidFill>
                  <a:srgbClr val="C00000"/>
                </a:solidFill>
                <a:latin typeface="Bookman Old Style" pitchFamily="18" charset="0"/>
              </a:rPr>
              <a:t>homo</a:t>
            </a:r>
            <a:r>
              <a:rPr lang="ru-RU" sz="1500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1500" dirty="0" err="1" smtClean="0">
                <a:solidFill>
                  <a:srgbClr val="C00000"/>
                </a:solidFill>
                <a:latin typeface="Bookman Old Style" pitchFamily="18" charset="0"/>
              </a:rPr>
              <a:t>sapiens</a:t>
            </a:r>
            <a:r>
              <a:rPr lang="ru-RU" sz="1500" dirty="0" smtClean="0">
                <a:solidFill>
                  <a:srgbClr val="C00000"/>
                </a:solidFill>
                <a:latin typeface="Bookman Old Style" pitchFamily="18" charset="0"/>
              </a:rPr>
              <a:t> продолжает оставаться природным существом и его физиология не претерпевает существенных изменений. Можно ли посредством употребления тех или иных продуктов скорректировать состояние своего здоровья? На основе теоретических исследований, подкрепленных практическим опытом, автор предлагает рецепты </a:t>
            </a:r>
            <a:r>
              <a:rPr lang="ru-RU" sz="1500" dirty="0" err="1" smtClean="0">
                <a:solidFill>
                  <a:srgbClr val="C00000"/>
                </a:solidFill>
                <a:latin typeface="Bookman Old Style" pitchFamily="18" charset="0"/>
              </a:rPr>
              <a:t>ферментатов</a:t>
            </a:r>
            <a:r>
              <a:rPr lang="ru-RU" sz="1500" dirty="0" smtClean="0">
                <a:solidFill>
                  <a:srgbClr val="C00000"/>
                </a:solidFill>
                <a:latin typeface="Bookman Old Style" pitchFamily="18" charset="0"/>
              </a:rPr>
              <a:t>, а также совершенно уникальных напитков, сочетающих в себе свойства зеленых коктейлей, молочка из проростков и </a:t>
            </a:r>
            <a:r>
              <a:rPr lang="ru-RU" sz="1500" dirty="0" err="1" smtClean="0">
                <a:solidFill>
                  <a:srgbClr val="C00000"/>
                </a:solidFill>
                <a:latin typeface="Bookman Old Style" pitchFamily="18" charset="0"/>
              </a:rPr>
              <a:t>пробиотиков</a:t>
            </a:r>
            <a:r>
              <a:rPr lang="ru-RU" sz="1500" dirty="0" smtClean="0">
                <a:solidFill>
                  <a:srgbClr val="C00000"/>
                </a:solidFill>
                <a:latin typeface="Bookman Old Style" pitchFamily="18" charset="0"/>
              </a:rPr>
              <a:t>. Большое внимание в книге уделяется теории трофологии, предложенной академиком А. М. </a:t>
            </a:r>
            <a:r>
              <a:rPr lang="ru-RU" sz="1500" dirty="0" err="1" smtClean="0">
                <a:solidFill>
                  <a:srgbClr val="C00000"/>
                </a:solidFill>
                <a:latin typeface="Bookman Old Style" pitchFamily="18" charset="0"/>
              </a:rPr>
              <a:t>Уголевым</a:t>
            </a:r>
            <a:r>
              <a:rPr lang="ru-RU" sz="1500" dirty="0" smtClean="0">
                <a:solidFill>
                  <a:srgbClr val="C00000"/>
                </a:solidFill>
                <a:latin typeface="Bookman Old Style" pitchFamily="18" charset="0"/>
              </a:rPr>
              <a:t>. В рамках трофологии рассматриваются такие проблемы, как нарушение бактериальной среды организма (</a:t>
            </a:r>
            <a:r>
              <a:rPr lang="ru-RU" sz="1500" dirty="0" err="1" smtClean="0">
                <a:solidFill>
                  <a:srgbClr val="C00000"/>
                </a:solidFill>
                <a:latin typeface="Bookman Old Style" pitchFamily="18" charset="0"/>
              </a:rPr>
              <a:t>дисбиоз</a:t>
            </a:r>
            <a:r>
              <a:rPr lang="ru-RU" sz="1500" dirty="0" smtClean="0">
                <a:solidFill>
                  <a:srgbClr val="C00000"/>
                </a:solidFill>
                <a:latin typeface="Bookman Old Style" pitchFamily="18" charset="0"/>
              </a:rPr>
              <a:t>), рост числа людей, в неявной и явной формах страдающих ферментативной недостаточностью.</a:t>
            </a:r>
            <a:endParaRPr lang="ru-RU" sz="15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formulla.by/image/cache/catalog/formulla_by/products/books/8/com-upload-covers_partners-44610981-800x800.jpg"/>
          <p:cNvPicPr>
            <a:picLocks noChangeAspect="1" noChangeArrowheads="1"/>
          </p:cNvPicPr>
          <p:nvPr/>
        </p:nvPicPr>
        <p:blipFill>
          <a:blip r:embed="rId2"/>
          <a:srcRect l="11697" r="13108"/>
          <a:stretch>
            <a:fillRect/>
          </a:stretch>
        </p:blipFill>
        <p:spPr bwMode="auto">
          <a:xfrm>
            <a:off x="214282" y="1357298"/>
            <a:ext cx="2714644" cy="36101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142844" y="214290"/>
            <a:ext cx="8858312" cy="8572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indent="446088" algn="just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sz="1600" b="1" dirty="0" smtClean="0">
                <a:latin typeface="Book Antiqua" pitchFamily="18" charset="0"/>
              </a:rPr>
              <a:t>Гичев, Ю. 100 мифов о еде и вреде / Ю. Гичев. -  Санкт – Петербург : Питер, 2019. – 176 с. – </a:t>
            </a:r>
            <a:r>
              <a:rPr lang="en-US" sz="1600" b="1" dirty="0" smtClean="0">
                <a:latin typeface="Book Antiqua" pitchFamily="18" charset="0"/>
              </a:rPr>
              <a:t>ISBN</a:t>
            </a:r>
            <a:r>
              <a:rPr lang="ru-RU" sz="1600" b="1" dirty="0" smtClean="0">
                <a:latin typeface="Book Antiqua" pitchFamily="18" charset="0"/>
              </a:rPr>
              <a:t> 978-5-4461-0981-4. – Текст : непосредственный. </a:t>
            </a:r>
          </a:p>
          <a:p>
            <a:pPr lvl="0"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«Центр естествознания и медицины»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pPr marL="0" marR="0" indent="446088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ru-RU" sz="1600" b="1" dirty="0" smtClean="0">
              <a:latin typeface="Book Antiqua" pitchFamily="18" charset="0"/>
            </a:endParaRPr>
          </a:p>
          <a:p>
            <a:pPr marL="0" marR="0" indent="446088" algn="just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en-US" sz="1600" b="1" dirty="0">
              <a:latin typeface="Book Antiqua" pitchFamily="18" charset="0"/>
            </a:endParaRPr>
          </a:p>
        </p:txBody>
      </p:sp>
      <p:pic>
        <p:nvPicPr>
          <p:cNvPr id="28674" name="Picture 2" descr="https://img1.labirint.ru/rcimg/3e77e04d6a0da42e094e048c87241e68/1920x1080/books67/660063/ph_02.jpg?1564127542"/>
          <p:cNvPicPr>
            <a:picLocks noChangeAspect="1" noChangeArrowheads="1"/>
          </p:cNvPicPr>
          <p:nvPr/>
        </p:nvPicPr>
        <p:blipFill>
          <a:blip r:embed="rId3"/>
          <a:srcRect r="2564" b="3559"/>
          <a:stretch>
            <a:fillRect/>
          </a:stretch>
        </p:blipFill>
        <p:spPr bwMode="auto">
          <a:xfrm>
            <a:off x="3143240" y="1428736"/>
            <a:ext cx="2714644" cy="35004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14282" y="5072074"/>
            <a:ext cx="871543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400" dirty="0" smtClean="0">
                <a:solidFill>
                  <a:srgbClr val="C00000"/>
                </a:solidFill>
                <a:latin typeface="Bookman Old Style" pitchFamily="18" charset="0"/>
              </a:rPr>
              <a:t>Кандидат медицинских наук Юрий Гичев вот уже более 15 лет возглавляет научно-инновационный центр корпорации "Сибирское здоровье". Его новая книга поможет читателю разобраться в том, что правда, а что нет в огромном потоке противоречивой информации о еде.</a:t>
            </a:r>
          </a:p>
          <a:p>
            <a:pPr indent="361950" algn="just"/>
            <a:r>
              <a:rPr lang="ru-RU" sz="1400" dirty="0" smtClean="0">
                <a:solidFill>
                  <a:srgbClr val="C00000"/>
                </a:solidFill>
                <a:latin typeface="Bookman Old Style" pitchFamily="18" charset="0"/>
              </a:rPr>
              <a:t>Так ли полезны отрубной батон и тростниковый сахар? Действительно ли микроволновки делают пищу вредной? Стоит ли есть сладкое при подготовке к экзаменам? Много ли витамина С в лимонах? Должна ли колбаса быть розовой?</a:t>
            </a:r>
          </a:p>
        </p:txBody>
      </p:sp>
      <p:pic>
        <p:nvPicPr>
          <p:cNvPr id="28676" name="Picture 4" descr="https://img1.labirint.ru/rcimg/df99f03e16a16a0eef8712d715f0babf/960x540/books67/660063/ph_07.jpg?156412754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214422"/>
            <a:ext cx="2738456" cy="3571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Сергей Малоземов - Еда живая и мертвая. Продукты-целители и продукты-убийцы обложка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357430"/>
            <a:ext cx="2450743" cy="3857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142844" y="142852"/>
            <a:ext cx="8858312" cy="1143008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446088" algn="just"/>
            <a:r>
              <a:rPr lang="ru-RU" sz="1600" b="1" dirty="0" smtClean="0">
                <a:latin typeface="Book Antiqua" pitchFamily="18" charset="0"/>
              </a:rPr>
              <a:t>Малоземов, С. А. Еда живая и мертвая. Продукты – целители / С. А. Малоземов. – Москва : «Э», 2018. – 256 с. – </a:t>
            </a:r>
            <a:r>
              <a:rPr lang="en-US" sz="1600" b="1" dirty="0" smtClean="0">
                <a:latin typeface="Book Antiqua" pitchFamily="18" charset="0"/>
              </a:rPr>
              <a:t>ISBN</a:t>
            </a:r>
            <a:r>
              <a:rPr lang="ru-RU" sz="1600" b="1" dirty="0" smtClean="0">
                <a:latin typeface="Book Antiqua" pitchFamily="18" charset="0"/>
              </a:rPr>
              <a:t> 978-5-04-090886-8. – Текст : непосредственный.</a:t>
            </a:r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</a:p>
          <a:p>
            <a:pPr indent="446088"/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«Центр естествознания и медицины»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pPr lvl="0" indent="446088" algn="just"/>
            <a:endParaRPr lang="en-US" sz="1600" b="1" dirty="0"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86050" y="2643182"/>
            <a:ext cx="61436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Новая книга автора и ведущего программы "Еда живая и мёртвая" на телеканале НТВ Сергея Малозёмова о тех продуктах, которые традиционно составляют основу нашего рациона. Что заслуживает знака «плюс», а что - знака «минус»?</a:t>
            </a:r>
          </a:p>
          <a:p>
            <a:pPr indent="361950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Какой хлеб лучше - белый или цельнозерновой? Имеет ли смысл переходить на обезжиренные молочные продукты? Страшны ли пестициды и нитраты в овощах и фруктах - что говорят последние научные исследования и экспертизы, проведённые во время съёмок программы? И есть ли продукты, которые на самом деле заслуживают приставки «супер»?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Сергей Малоземов - Еда живая и мертвая. Научные принципы похудения обложка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2359975" cy="3714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142844" y="142852"/>
            <a:ext cx="8858312" cy="1214446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446088" algn="just"/>
            <a:r>
              <a:rPr lang="ru-RU" sz="1600" b="1" dirty="0" smtClean="0">
                <a:latin typeface="Book Antiqua" pitchFamily="18" charset="0"/>
              </a:rPr>
              <a:t>Малоземов, С. А. Еда живая и мертвая. Научные принципы похудения/ С. А. Малоземов. – Москва : «Э», 2018. – 224 с. – </a:t>
            </a:r>
            <a:r>
              <a:rPr lang="en-US" sz="1600" b="1" dirty="0" smtClean="0">
                <a:latin typeface="Book Antiqua" pitchFamily="18" charset="0"/>
              </a:rPr>
              <a:t>ISBN: 978-5-04-093889-6</a:t>
            </a:r>
            <a:r>
              <a:rPr lang="ru-RU" sz="1600" b="1" dirty="0" smtClean="0">
                <a:latin typeface="Book Antiqua" pitchFamily="18" charset="0"/>
              </a:rPr>
              <a:t>. – Текст : непосредственный.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«Центр естествознания и медицины»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5286388"/>
            <a:ext cx="87154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400" dirty="0" smtClean="0">
                <a:solidFill>
                  <a:srgbClr val="C00000"/>
                </a:solidFill>
                <a:latin typeface="Bookman Old Style" pitchFamily="18" charset="0"/>
              </a:rPr>
              <a:t>Новая книга Сергея Малозёмова о похудении и об изучении ожирения современными научными средствами:</a:t>
            </a:r>
          </a:p>
          <a:p>
            <a:pPr indent="361950" algn="just"/>
            <a:r>
              <a:rPr lang="ru-RU" sz="1400" dirty="0" smtClean="0">
                <a:solidFill>
                  <a:srgbClr val="C00000"/>
                </a:solidFill>
                <a:latin typeface="Bookman Old Style" pitchFamily="18" charset="0"/>
              </a:rPr>
              <a:t>- радикальные способы борьбы с ожирением (операции и пр.);</a:t>
            </a:r>
          </a:p>
          <a:p>
            <a:pPr indent="361950" algn="just"/>
            <a:r>
              <a:rPr lang="ru-RU" sz="1400" dirty="0" smtClean="0">
                <a:solidFill>
                  <a:srgbClr val="C00000"/>
                </a:solidFill>
                <a:latin typeface="Bookman Old Style" pitchFamily="18" charset="0"/>
              </a:rPr>
              <a:t>- различные диеты (за исключением "медицинского голодания");</a:t>
            </a:r>
          </a:p>
          <a:p>
            <a:pPr indent="361950" algn="just"/>
            <a:r>
              <a:rPr lang="ru-RU" sz="1400" dirty="0" smtClean="0">
                <a:solidFill>
                  <a:srgbClr val="C00000"/>
                </a:solidFill>
                <a:latin typeface="Bookman Old Style" pitchFamily="18" charset="0"/>
              </a:rPr>
              <a:t>- продукты, которые помогают похудеть (список);</a:t>
            </a:r>
          </a:p>
          <a:p>
            <a:pPr indent="361950" algn="just"/>
            <a:r>
              <a:rPr lang="ru-RU" sz="1400" dirty="0" smtClean="0">
                <a:solidFill>
                  <a:srgbClr val="C00000"/>
                </a:solidFill>
                <a:latin typeface="Bookman Old Style" pitchFamily="18" charset="0"/>
              </a:rPr>
              <a:t>- уловки, которые помогают похудеть (как вовлечь свой мозг в похудательный процесс).</a:t>
            </a:r>
          </a:p>
        </p:txBody>
      </p:sp>
      <p:pic>
        <p:nvPicPr>
          <p:cNvPr id="26626" name="Picture 2" descr="https://img2.labirint.ru/rcimg/5ad0b22473fe7c1ff16ed9ea2823e5de/1920x1080/books65/646620/ph_01.jpg?1613039268"/>
          <p:cNvPicPr>
            <a:picLocks noChangeAspect="1" noChangeArrowheads="1"/>
          </p:cNvPicPr>
          <p:nvPr/>
        </p:nvPicPr>
        <p:blipFill>
          <a:blip r:embed="rId3"/>
          <a:srcRect t="9986" r="3128" b="11372"/>
          <a:stretch>
            <a:fillRect/>
          </a:stretch>
        </p:blipFill>
        <p:spPr bwMode="auto">
          <a:xfrm>
            <a:off x="2714611" y="1571612"/>
            <a:ext cx="2775877" cy="3643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628" name="Picture 4" descr="https://img2.labirint.ru/rcimg/9b95768d35137c1cfc45d376890e6977/1920x1080/books65/646620/ph_02.jpg?1613039268"/>
          <p:cNvPicPr>
            <a:picLocks noChangeAspect="1" noChangeArrowheads="1"/>
          </p:cNvPicPr>
          <p:nvPr/>
        </p:nvPicPr>
        <p:blipFill>
          <a:blip r:embed="rId4"/>
          <a:srcRect l="7093" t="9310" r="7531" b="12628"/>
          <a:stretch>
            <a:fillRect/>
          </a:stretch>
        </p:blipFill>
        <p:spPr bwMode="auto">
          <a:xfrm>
            <a:off x="5786446" y="1357298"/>
            <a:ext cx="2660015" cy="39321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Энтони Уильям - Еда, меняющая жизнь. Откройте тайную силу овощей, фруктов, трав и специй обложка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736"/>
            <a:ext cx="2721206" cy="35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42844" y="142852"/>
            <a:ext cx="88583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600" b="1" dirty="0" smtClean="0">
                <a:latin typeface="Book Antiqua" pitchFamily="18" charset="0"/>
              </a:rPr>
              <a:t>Уильям, Э. Еда, меняющая жизнь: откройте тайную силу овощей, фруктов, трав и специй / Э. Уильям; перевод с английского Е. Ануфриевой. – Москва : Эксмо, 2018. – 288 с. – </a:t>
            </a:r>
            <a:r>
              <a:rPr lang="en-US" sz="1600" b="1" dirty="0" smtClean="0">
                <a:latin typeface="Book Antiqua" pitchFamily="18" charset="0"/>
              </a:rPr>
              <a:t>ISBN</a:t>
            </a:r>
            <a:r>
              <a:rPr lang="ru-RU" sz="1600" b="1" dirty="0" smtClean="0">
                <a:latin typeface="Book Antiqua" pitchFamily="18" charset="0"/>
              </a:rPr>
              <a:t> 978-5-04-088753-8. – Текст : непосредственный. </a:t>
            </a:r>
          </a:p>
          <a:p>
            <a:pPr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«Центр естествознания и медицины»</a:t>
            </a:r>
            <a:endParaRPr lang="ru-RU" sz="1600" b="1" dirty="0" smtClean="0"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71802" y="2643182"/>
            <a:ext cx="58579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В своей книге всемирно известный целитель, медик-медиум, </a:t>
            </a:r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Энтони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 Уильям рассказывает о целебной силе, скрытой во фруктах, овощах, травах, специях и диких растениях. Вы узнаете, что дары природы не только способны оказать нам эмоциональную поддержку и дать ценный духовный урок, но и помочь ослабленному болезнью организму справиться с ней.</a:t>
            </a:r>
            <a:endParaRPr lang="ru-RU" sz="1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5072074"/>
            <a:ext cx="87868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В мельчайших подробностях автор описывает свойства каждого из более чем пятидесяти "живых" продуктов, которые укрепляют организм при некоторых заболеваниях. А чтобы сделать ваш путь к крепкому здоровью приятным и легким в книге приведены простые рецепты вкусных и полезных блюд из растительной пищи - от питательного запеченного картофеля с острым овощным соусом до тающего во рту </a:t>
            </a:r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кокосово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 - медового мороженого.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Любава Живая - Азбука экологичного питания обложка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2542352" cy="39290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42844" y="5429264"/>
            <a:ext cx="87868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"Азбука </a:t>
            </a:r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экологичного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 питания" - это книга для тех, кто хотел бы осознанно поддерживать собственное здоровье и обходиться без лекарств долгие годы, не причиняя ущерба экологии. Книга будет особенно полезна людям, которые стремятся избавиться от нарушений пищеварения, обмена веществ и других последствий неправильного образа жизни.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57488" y="2285992"/>
            <a:ext cx="607223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Экологичное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 питание - не просто модная тенденция, а эффективный метод управления собственной жизненной энергией для укрепления здоровья и продления полноценной счастливой жизни.</a:t>
            </a:r>
          </a:p>
          <a:p>
            <a:pPr indent="447675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Пищевая индустрия в современном мире ориентирована в первую очередь на то, чтобы удовлетворять финансовые интересы производителей. Главная особенность </a:t>
            </a:r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экологичного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 питания заключается в том, что этот подход учитывает не только потребности и желания человека, но и позволяет избежать ущерба для окружающей среды.</a:t>
            </a: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142844" y="142852"/>
            <a:ext cx="8858312" cy="1214446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446088" algn="just"/>
            <a:r>
              <a:rPr lang="ru-RU" sz="1600" b="1" dirty="0" smtClean="0">
                <a:latin typeface="Book Antiqua" pitchFamily="18" charset="0"/>
              </a:rPr>
              <a:t>Живая, Л. Азбука экологического питания / Л. Живая. – Санкт - Петербург : Весь, 2014. – 208 с. – </a:t>
            </a:r>
            <a:r>
              <a:rPr lang="en-US" sz="1600" b="1" dirty="0" smtClean="0">
                <a:latin typeface="Book Antiqua" pitchFamily="18" charset="0"/>
              </a:rPr>
              <a:t>ISBN: 978-5-</a:t>
            </a:r>
            <a:r>
              <a:rPr lang="ru-RU" sz="1600" b="1" dirty="0" smtClean="0">
                <a:latin typeface="Book Antiqua" pitchFamily="18" charset="0"/>
              </a:rPr>
              <a:t>9573-2774</a:t>
            </a:r>
            <a:r>
              <a:rPr lang="en-US" sz="1600" b="1" dirty="0" smtClean="0">
                <a:latin typeface="Book Antiqua" pitchFamily="18" charset="0"/>
              </a:rPr>
              <a:t>-</a:t>
            </a:r>
            <a:r>
              <a:rPr lang="ru-RU" sz="1600" b="1" dirty="0" smtClean="0">
                <a:latin typeface="Book Antiqua" pitchFamily="18" charset="0"/>
              </a:rPr>
              <a:t>5. – Текст : непосредственный. </a:t>
            </a:r>
          </a:p>
          <a:p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«Центр естествознания и медицины»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оза Волкова - Дары моря, исцеляющие организм обложка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3116"/>
            <a:ext cx="2271727" cy="3643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42844" y="285728"/>
            <a:ext cx="87154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600" b="1" dirty="0" smtClean="0">
                <a:latin typeface="Book Antiqua" pitchFamily="18" charset="0"/>
              </a:rPr>
              <a:t>Волкова, Р. Дары моря, исцеляющие организм / Р. Волкова. -  Москва : АСТ, 2015. – 191 с. – </a:t>
            </a:r>
            <a:r>
              <a:rPr lang="en-US" sz="1600" b="1" dirty="0" smtClean="0">
                <a:latin typeface="Book Antiqua" pitchFamily="18" charset="0"/>
              </a:rPr>
              <a:t>ISBN</a:t>
            </a:r>
            <a:r>
              <a:rPr lang="ru-RU" sz="1600" b="1" dirty="0" smtClean="0">
                <a:latin typeface="Book Antiqua" pitchFamily="18" charset="0"/>
              </a:rPr>
              <a:t> 978-5-17-094488-0. – Текст : непосредственный</a:t>
            </a:r>
            <a:r>
              <a:rPr lang="ru-RU" sz="1600" b="1" dirty="0" smtClean="0">
                <a:latin typeface="Book Antiqua" pitchFamily="18" charset="0"/>
              </a:rPr>
              <a:t>.</a:t>
            </a:r>
          </a:p>
          <a:p>
            <a:pPr indent="446088"/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«Центр естествознания и медицины»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pPr indent="446088" algn="just"/>
            <a:endParaRPr lang="ru-RU" sz="1600" b="1" dirty="0" smtClean="0"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2143116"/>
            <a:ext cx="607223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Хочешь быть здоровым и жить долго? Регулярно включай в свой рацион продукты, которые дарят нам моря и океаны! Пищевой рацион человека включает в себя более 600 веществ, и 96 % из них полезны. Большинство этих полезностей есть в дарах моря. Съедобные раки, моллюски, водоросли и другие дары моря - кладезь для здорового, полноценного питания. 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При этом в них очень мало калорий, а незаменимые аминокислоты и микроэлементы собраны самым удобным для усвоения образом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.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endParaRPr lang="ru-RU" sz="1600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indent="269875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В 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этой книге вы найдете информацию о пользе даров моря и десятки рецептов вкусных и полезных блюд, которые не только разнообразят ваш стол, но и прибавят здоровья вам и всей вашей семье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.</a:t>
            </a:r>
            <a:endParaRPr lang="ru-RU" sz="1600" dirty="0" smtClean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оза Волкова - Водоросли. Исцели свою болезнь! Природная кладовая витаминов и биологически активных веществ обложка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990" y="2285992"/>
            <a:ext cx="2342746" cy="38855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42844" y="214290"/>
            <a:ext cx="87868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600" b="1" dirty="0" smtClean="0">
                <a:latin typeface="Book Antiqua" pitchFamily="18" charset="0"/>
              </a:rPr>
              <a:t>Волкова, Р. Водоросли: исцели свою болезнь! </a:t>
            </a:r>
            <a:r>
              <a:rPr lang="ru-RU" sz="1600" b="1" dirty="0" smtClean="0">
                <a:latin typeface="Book Antiqua" pitchFamily="18" charset="0"/>
              </a:rPr>
              <a:t>Природная кладовая витаминов и биологически активных </a:t>
            </a:r>
            <a:r>
              <a:rPr lang="ru-RU" sz="1600" b="1" dirty="0" smtClean="0">
                <a:latin typeface="Book Antiqua" pitchFamily="18" charset="0"/>
              </a:rPr>
              <a:t>веществ / </a:t>
            </a:r>
            <a:r>
              <a:rPr lang="ru-RU" sz="1600" b="1" dirty="0" smtClean="0">
                <a:latin typeface="Book Antiqua" pitchFamily="18" charset="0"/>
              </a:rPr>
              <a:t>Р. </a:t>
            </a:r>
            <a:r>
              <a:rPr lang="ru-RU" sz="1600" b="1" dirty="0" smtClean="0">
                <a:latin typeface="Book Antiqua" pitchFamily="18" charset="0"/>
              </a:rPr>
              <a:t>Волкова. -  Москва : АСТ, 2014. – 181 с. – </a:t>
            </a:r>
            <a:r>
              <a:rPr lang="en-US" sz="1600" b="1" dirty="0" smtClean="0">
                <a:latin typeface="Book Antiqua" pitchFamily="18" charset="0"/>
              </a:rPr>
              <a:t>ISBN</a:t>
            </a:r>
            <a:r>
              <a:rPr lang="ru-RU" sz="1600" b="1" dirty="0" smtClean="0">
                <a:latin typeface="Book Antiqua" pitchFamily="18" charset="0"/>
              </a:rPr>
              <a:t> 978-5-17-0822448-7. </a:t>
            </a:r>
            <a:r>
              <a:rPr lang="ru-RU" sz="1600" b="1" dirty="0" smtClean="0">
                <a:latin typeface="Book Antiqua" pitchFamily="18" charset="0"/>
              </a:rPr>
              <a:t>– Текст : непосредственный</a:t>
            </a:r>
            <a:r>
              <a:rPr lang="ru-RU" sz="1600" b="1" dirty="0" smtClean="0">
                <a:latin typeface="Book Antiqua" pitchFamily="18" charset="0"/>
              </a:rPr>
              <a:t>.</a:t>
            </a:r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indent="446088"/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</a:t>
            </a:r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«Центр естествознания и медицины»</a:t>
            </a:r>
            <a:endParaRPr lang="ru-RU" sz="1600" b="1" dirty="0" smtClean="0"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2357430"/>
            <a:ext cx="621510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Водоросли - ценнейший продукт, от которого зависит наше здоровье и наша красота. Биологи и медики утверждают, что по содержанию активных веществ водоросли превосходят все другие виды растений! Целебные, лечебные, съедобные - морская капуста, ламинария, порфира, </a:t>
            </a:r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спирулина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, </a:t>
            </a:r>
            <a:r>
              <a:rPr lang="ru-RU" sz="1600" dirty="0" err="1" smtClean="0">
                <a:solidFill>
                  <a:srgbClr val="C00000"/>
                </a:solidFill>
                <a:latin typeface="Bookman Old Style" pitchFamily="18" charset="0"/>
              </a:rPr>
              <a:t>ульва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 и многие другие. 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Используются они в кулинарии, медицине, косметике, а также при разнообразных оздоровительных процедурах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.</a:t>
            </a:r>
          </a:p>
          <a:p>
            <a:pPr indent="447675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В этой книге вы найдете информацию и о целебных водорослях и об опасных. Научитесь применять первые и избавляться от пагубных последствий вторых. Здесь вы найдете и замечательные, проверенные рецепты очень вкусных блюд, которые обогатят ваш рацион и позволят вам укрепить здоровье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. </a:t>
            </a:r>
            <a:endParaRPr lang="ru-RU" sz="1600" dirty="0" smtClean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14290"/>
            <a:ext cx="87868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600" b="1" dirty="0" err="1" smtClean="0">
                <a:latin typeface="Book Antiqua" pitchFamily="18" charset="0"/>
              </a:rPr>
              <a:t>Мирошникова</a:t>
            </a:r>
            <a:r>
              <a:rPr lang="ru-RU" sz="1600" b="1" dirty="0" smtClean="0">
                <a:latin typeface="Book Antiqua" pitchFamily="18" charset="0"/>
              </a:rPr>
              <a:t>, Е. Целительная сила сои / Е. </a:t>
            </a:r>
            <a:r>
              <a:rPr lang="ru-RU" sz="1600" b="1" dirty="0" err="1" smtClean="0">
                <a:latin typeface="Book Antiqua" pitchFamily="18" charset="0"/>
              </a:rPr>
              <a:t>Мирошникова</a:t>
            </a:r>
            <a:r>
              <a:rPr lang="ru-RU" sz="1600" b="1" dirty="0" smtClean="0">
                <a:latin typeface="Book Antiqua" pitchFamily="18" charset="0"/>
              </a:rPr>
              <a:t>, Е. </a:t>
            </a:r>
            <a:r>
              <a:rPr lang="ru-RU" sz="1600" b="1" dirty="0" err="1" smtClean="0">
                <a:latin typeface="Book Antiqua" pitchFamily="18" charset="0"/>
              </a:rPr>
              <a:t>Водолазская</a:t>
            </a:r>
            <a:r>
              <a:rPr lang="ru-RU" sz="1600" b="1" dirty="0" smtClean="0">
                <a:latin typeface="Book Antiqua" pitchFamily="18" charset="0"/>
              </a:rPr>
              <a:t>. </a:t>
            </a:r>
            <a:r>
              <a:rPr lang="ru-RU" sz="1600" b="1" dirty="0" smtClean="0">
                <a:latin typeface="Book Antiqua" pitchFamily="18" charset="0"/>
              </a:rPr>
              <a:t>-  </a:t>
            </a:r>
            <a:r>
              <a:rPr lang="ru-RU" sz="1600" b="1" dirty="0" smtClean="0">
                <a:latin typeface="Book Antiqua" pitchFamily="18" charset="0"/>
              </a:rPr>
              <a:t>Ростов – на - Дону </a:t>
            </a:r>
            <a:r>
              <a:rPr lang="ru-RU" sz="1600" b="1" dirty="0" smtClean="0">
                <a:latin typeface="Book Antiqua" pitchFamily="18" charset="0"/>
              </a:rPr>
              <a:t>: </a:t>
            </a:r>
            <a:r>
              <a:rPr lang="ru-RU" sz="1600" b="1" dirty="0" smtClean="0">
                <a:latin typeface="Book Antiqua" pitchFamily="18" charset="0"/>
              </a:rPr>
              <a:t>Феникс, 1999. </a:t>
            </a:r>
            <a:r>
              <a:rPr lang="ru-RU" sz="1600" b="1" dirty="0" smtClean="0">
                <a:latin typeface="Book Antiqua" pitchFamily="18" charset="0"/>
              </a:rPr>
              <a:t>– </a:t>
            </a:r>
            <a:r>
              <a:rPr lang="ru-RU" sz="1600" b="1" dirty="0" smtClean="0">
                <a:latin typeface="Book Antiqua" pitchFamily="18" charset="0"/>
              </a:rPr>
              <a:t>224 </a:t>
            </a:r>
            <a:r>
              <a:rPr lang="ru-RU" sz="1600" b="1" dirty="0" smtClean="0">
                <a:latin typeface="Book Antiqua" pitchFamily="18" charset="0"/>
              </a:rPr>
              <a:t>с. </a:t>
            </a:r>
            <a:r>
              <a:rPr lang="ru-RU" sz="1600" b="1" dirty="0" smtClean="0">
                <a:latin typeface="Book Antiqua" pitchFamily="18" charset="0"/>
              </a:rPr>
              <a:t>– </a:t>
            </a:r>
            <a:r>
              <a:rPr lang="en-US" sz="1600" b="1" dirty="0" smtClean="0">
                <a:latin typeface="Book Antiqua" pitchFamily="18" charset="0"/>
              </a:rPr>
              <a:t>ISBN</a:t>
            </a:r>
            <a:r>
              <a:rPr lang="ru-RU" sz="1600" b="1" dirty="0" smtClean="0">
                <a:latin typeface="Book Antiqua" pitchFamily="18" charset="0"/>
              </a:rPr>
              <a:t> </a:t>
            </a:r>
            <a:r>
              <a:rPr lang="ru-RU" sz="1600" b="1" dirty="0" smtClean="0">
                <a:latin typeface="Book Antiqua" pitchFamily="18" charset="0"/>
              </a:rPr>
              <a:t>5-222-00745-6. </a:t>
            </a:r>
            <a:r>
              <a:rPr lang="ru-RU" sz="1600" b="1" dirty="0" smtClean="0">
                <a:latin typeface="Book Antiqua" pitchFamily="18" charset="0"/>
              </a:rPr>
              <a:t>– Текст : непосредственный</a:t>
            </a:r>
            <a:r>
              <a:rPr lang="ru-RU" sz="1600" b="1" dirty="0" smtClean="0">
                <a:latin typeface="Book Antiqua" pitchFamily="18" charset="0"/>
              </a:rPr>
              <a:t>.</a:t>
            </a:r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indent="446088"/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</a:t>
            </a:r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«Центр естествознания и медицины»</a:t>
            </a:r>
            <a:endParaRPr lang="ru-RU" sz="1600" b="1" dirty="0" smtClean="0">
              <a:latin typeface="Book Antiqua" pitchFamily="18" charset="0"/>
            </a:endParaRPr>
          </a:p>
        </p:txBody>
      </p:sp>
      <p:pic>
        <p:nvPicPr>
          <p:cNvPr id="6146" name="Picture 2" descr="Зернобобовые культуры | Запорізька обласна універсальна наукова бібліоте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3116"/>
            <a:ext cx="2705100" cy="4286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000364" y="2571744"/>
            <a:ext cx="592935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Эта книга расскажет Вам об удивительном растении – сое и ее производных. Не даром сою называют, «чудом», «продуктом </a:t>
            </a:r>
            <a:r>
              <a:rPr lang="en-US" sz="1600" dirty="0" smtClean="0">
                <a:solidFill>
                  <a:srgbClr val="C00000"/>
                </a:solidFill>
                <a:latin typeface="Bookman Old Style" pitchFamily="18" charset="0"/>
              </a:rPr>
              <a:t>XXI</a:t>
            </a:r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века» она содержит высокий процент белка растительного происхождения, незаменима при лечебном и диабетическом питании. Используя сою, Вы можете успешно бороться с диабетом, заболеваниями сердечно – сосудистой системы и многими другими.</a:t>
            </a:r>
            <a:endParaRPr lang="ru-RU" sz="1600" dirty="0" smtClean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6147" name="Picture 3" descr="D:\Documents\СВЕТА\Онлайн мероприятия\2021\Март\1 марта Всемирный день иммунитета\Mikrozelen-_1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5072074"/>
            <a:ext cx="5429288" cy="13290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14290"/>
            <a:ext cx="87868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600" b="1" dirty="0" smtClean="0">
                <a:latin typeface="Book Antiqua" pitchFamily="18" charset="0"/>
              </a:rPr>
              <a:t>Овощи – целители / составитель Л. Г.  Лебедева. - 2 –е издание. -   Санкт - Петербург </a:t>
            </a:r>
            <a:r>
              <a:rPr lang="ru-RU" sz="1600" b="1" dirty="0" smtClean="0">
                <a:latin typeface="Book Antiqua" pitchFamily="18" charset="0"/>
              </a:rPr>
              <a:t>: </a:t>
            </a:r>
            <a:r>
              <a:rPr lang="ru-RU" sz="1600" b="1" dirty="0" smtClean="0">
                <a:latin typeface="Book Antiqua" pitchFamily="18" charset="0"/>
              </a:rPr>
              <a:t>Нева, 2003. </a:t>
            </a:r>
            <a:r>
              <a:rPr lang="ru-RU" sz="1600" b="1" dirty="0" smtClean="0">
                <a:latin typeface="Book Antiqua" pitchFamily="18" charset="0"/>
              </a:rPr>
              <a:t>– </a:t>
            </a:r>
            <a:r>
              <a:rPr lang="ru-RU" sz="1600" b="1" dirty="0" smtClean="0">
                <a:latin typeface="Book Antiqua" pitchFamily="18" charset="0"/>
              </a:rPr>
              <a:t>128 </a:t>
            </a:r>
            <a:r>
              <a:rPr lang="ru-RU" sz="1600" b="1" dirty="0" smtClean="0">
                <a:latin typeface="Book Antiqua" pitchFamily="18" charset="0"/>
              </a:rPr>
              <a:t>с. </a:t>
            </a:r>
            <a:r>
              <a:rPr lang="ru-RU" sz="1600" b="1" dirty="0" smtClean="0">
                <a:latin typeface="Book Antiqua" pitchFamily="18" charset="0"/>
              </a:rPr>
              <a:t>– </a:t>
            </a:r>
            <a:r>
              <a:rPr lang="en-US" sz="1600" b="1" dirty="0" smtClean="0">
                <a:latin typeface="Book Antiqua" pitchFamily="18" charset="0"/>
              </a:rPr>
              <a:t>ISBN</a:t>
            </a:r>
            <a:r>
              <a:rPr lang="ru-RU" sz="1600" b="1" dirty="0" smtClean="0">
                <a:latin typeface="Book Antiqua" pitchFamily="18" charset="0"/>
              </a:rPr>
              <a:t> </a:t>
            </a:r>
            <a:r>
              <a:rPr lang="ru-RU" sz="1600" b="1" dirty="0" smtClean="0">
                <a:latin typeface="Book Antiqua" pitchFamily="18" charset="0"/>
              </a:rPr>
              <a:t>5-7654-2857-6. </a:t>
            </a:r>
            <a:r>
              <a:rPr lang="ru-RU" sz="1600" b="1" dirty="0" smtClean="0">
                <a:latin typeface="Book Antiqua" pitchFamily="18" charset="0"/>
              </a:rPr>
              <a:t>– Текст : непосредственный</a:t>
            </a:r>
            <a:r>
              <a:rPr lang="ru-RU" sz="1600" b="1" dirty="0" smtClean="0">
                <a:latin typeface="Book Antiqua" pitchFamily="18" charset="0"/>
              </a:rPr>
              <a:t>.</a:t>
            </a:r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indent="446088"/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</a:t>
            </a:r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«Центр естествознания и медицины»</a:t>
            </a:r>
            <a:endParaRPr lang="ru-RU" sz="1600" b="1" dirty="0" smtClean="0">
              <a:latin typeface="Book Antiqu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488" y="2143116"/>
            <a:ext cx="59293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В книге содержатся сведения о целебных и пищевых свойствах красной моркови, свеклы, брюквы, редьки, редиса, капусты и других овощах. Даны рецепты вкусной и здоровой пищи.</a:t>
            </a:r>
            <a:endParaRPr lang="ru-RU" sz="1600" dirty="0" smtClean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122" name="AutoShape 2" descr="Овощи - целители: Способы приготовления лекарственных средств  #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Овощи - целители: Способы приготовления лекарственных средств  #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6" name="Picture 6" descr="https://s1.livelib.ru/boocover/1000337229/o/c6aa/Lebedeva_L._G.__Ovoschitseliteli__2e_izd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693" y="2143116"/>
            <a:ext cx="2358043" cy="39290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8" name="Picture 8" descr="Овощи и фрукт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3500438"/>
            <a:ext cx="5286412" cy="2571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14290"/>
            <a:ext cx="87868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600" b="1" dirty="0" smtClean="0">
                <a:latin typeface="Book Antiqua" pitchFamily="18" charset="0"/>
              </a:rPr>
              <a:t>Здоровое питание. Здоровый образ жизни. -   Москва : АСТ: Астрель, 2005. </a:t>
            </a:r>
            <a:r>
              <a:rPr lang="ru-RU" sz="1600" b="1" dirty="0" smtClean="0">
                <a:latin typeface="Book Antiqua" pitchFamily="18" charset="0"/>
              </a:rPr>
              <a:t>– </a:t>
            </a:r>
            <a:r>
              <a:rPr lang="ru-RU" sz="1600" b="1" dirty="0" smtClean="0">
                <a:latin typeface="Book Antiqua" pitchFamily="18" charset="0"/>
              </a:rPr>
              <a:t>237 </a:t>
            </a:r>
            <a:r>
              <a:rPr lang="ru-RU" sz="1600" b="1" dirty="0" smtClean="0">
                <a:latin typeface="Book Antiqua" pitchFamily="18" charset="0"/>
              </a:rPr>
              <a:t>с. </a:t>
            </a:r>
            <a:r>
              <a:rPr lang="ru-RU" sz="1600" b="1" dirty="0" smtClean="0">
                <a:latin typeface="Book Antiqua" pitchFamily="18" charset="0"/>
              </a:rPr>
              <a:t>– </a:t>
            </a:r>
            <a:r>
              <a:rPr lang="en-US" sz="1600" b="1" dirty="0" smtClean="0">
                <a:latin typeface="Book Antiqua" pitchFamily="18" charset="0"/>
              </a:rPr>
              <a:t>ISBN</a:t>
            </a:r>
            <a:r>
              <a:rPr lang="ru-RU" sz="1600" b="1" dirty="0" smtClean="0">
                <a:latin typeface="Book Antiqua" pitchFamily="18" charset="0"/>
              </a:rPr>
              <a:t> </a:t>
            </a:r>
            <a:r>
              <a:rPr lang="ru-RU" sz="1600" b="1" dirty="0" smtClean="0">
                <a:latin typeface="Book Antiqua" pitchFamily="18" charset="0"/>
              </a:rPr>
              <a:t>5-17-011235-1. </a:t>
            </a:r>
            <a:r>
              <a:rPr lang="ru-RU" sz="1600" b="1" dirty="0" smtClean="0">
                <a:latin typeface="Book Antiqua" pitchFamily="18" charset="0"/>
              </a:rPr>
              <a:t>– Текст : непосредственный</a:t>
            </a:r>
            <a:r>
              <a:rPr lang="ru-RU" sz="1600" b="1" dirty="0" smtClean="0">
                <a:latin typeface="Book Antiqua" pitchFamily="18" charset="0"/>
              </a:rPr>
              <a:t>.</a:t>
            </a:r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indent="446088"/>
            <a:endParaRPr lang="ru-RU" sz="16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indent="446088"/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Отдел </a:t>
            </a:r>
            <a:r>
              <a:rPr lang="ru-RU" sz="1600" b="1" dirty="0" smtClean="0">
                <a:solidFill>
                  <a:srgbClr val="C00000"/>
                </a:solidFill>
                <a:latin typeface="Book Antiqua" pitchFamily="18" charset="0"/>
              </a:rPr>
              <a:t>«Центр естествознания и медицины»</a:t>
            </a:r>
            <a:endParaRPr lang="ru-RU" sz="1600" b="1" dirty="0" smtClean="0">
              <a:latin typeface="Book Antiqua" pitchFamily="18" charset="0"/>
            </a:endParaRPr>
          </a:p>
        </p:txBody>
      </p:sp>
      <p:pic>
        <p:nvPicPr>
          <p:cNvPr id="4098" name="Picture 2" descr="Книга на службе здоровью - PDF Скачать Бесплат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3116"/>
            <a:ext cx="2952740" cy="39990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286116" y="2214554"/>
            <a:ext cx="55721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C00000"/>
                </a:solidFill>
                <a:latin typeface="Bookman Old Style" pitchFamily="18" charset="0"/>
              </a:rPr>
              <a:t>Эта книга - настоящая энциклопедия здоровья, которая содержит массу интересных и жизненно важных сведений о здоровье человека, о правильном питании и образе жизни, о курении и наркотиках, о витаминах и микроэлементах, об удивительных свойствах растений. Причем это не теоретические рассуждения, а четкие рекомендации: как избавиться от лишнего веса, как бросить курить, как наладить здоровый сон или избавиться от стресса.</a:t>
            </a:r>
          </a:p>
        </p:txBody>
      </p:sp>
      <p:pic>
        <p:nvPicPr>
          <p:cNvPr id="4100" name="Picture 4" descr="Здоровое питание - неотъемлемая часть здорового образа жизни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857760"/>
            <a:ext cx="2628900" cy="17430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214282" y="1785926"/>
            <a:ext cx="8715436" cy="45815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542925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С ЭТИМИ И ДРУГИМИ КНИГАМИ ВЫ МОЖЕТЕ ОЗНАКОМИТЬСЯ</a:t>
            </a:r>
          </a:p>
          <a:p>
            <a:pPr marL="0" marR="0" lvl="0" indent="542925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ru-RU" sz="28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  <a:p>
            <a:pPr lvl="0" indent="542925">
              <a:defRPr/>
            </a:pPr>
            <a:r>
              <a:rPr lang="ru-RU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 В  ОТДЕЛЕ «ЦЕНТР  ЕСТЕСТВОЗНАНИЯ И МЕДИЦИНЫ»</a:t>
            </a:r>
            <a:br>
              <a:rPr lang="ru-RU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</a:br>
            <a:endParaRPr lang="ru-RU" sz="28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  <a:p>
            <a:pPr marL="0" marR="0" lvl="0" indent="542925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 ЦГПБ имени А. П. ЧЕХОВА</a:t>
            </a:r>
          </a:p>
          <a:p>
            <a:pPr marL="0" marR="0" lvl="0" indent="542925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ПО АДРЕСУ:</a:t>
            </a:r>
            <a:br>
              <a:rPr lang="ru-RU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</a:br>
            <a:r>
              <a:rPr lang="ru-RU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УЛ. ГРЕЧЕСКАЯ, 105, КОМ. 208 (2 ЭТАЖ), </a:t>
            </a:r>
            <a:endParaRPr lang="en-US" sz="28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  <a:p>
            <a:pPr marL="0" marR="0" lvl="0" indent="542925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ТЕЛ.: 340-318</a:t>
            </a:r>
            <a:endParaRPr lang="en-US" sz="28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">
  <a:themeElements>
    <a:clrScheme name="powerpoint-template 15">
      <a:dk1>
        <a:srgbClr val="4D4D4D"/>
      </a:dk1>
      <a:lt1>
        <a:srgbClr val="FFFFFF"/>
      </a:lt1>
      <a:dk2>
        <a:srgbClr val="4D4D4D"/>
      </a:dk2>
      <a:lt2>
        <a:srgbClr val="F77F07"/>
      </a:lt2>
      <a:accent1>
        <a:srgbClr val="FAD706"/>
      </a:accent1>
      <a:accent2>
        <a:srgbClr val="F39E0C"/>
      </a:accent2>
      <a:accent3>
        <a:srgbClr val="FFFFFF"/>
      </a:accent3>
      <a:accent4>
        <a:srgbClr val="404040"/>
      </a:accent4>
      <a:accent5>
        <a:srgbClr val="FCE8AA"/>
      </a:accent5>
      <a:accent6>
        <a:srgbClr val="DC8F0A"/>
      </a:accent6>
      <a:hlink>
        <a:srgbClr val="E8BD06"/>
      </a:hlink>
      <a:folHlink>
        <a:srgbClr val="DDDDDD"/>
      </a:folHlink>
    </a:clrScheme>
    <a:fontScheme name="powerpoint-template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 1">
        <a:dk1>
          <a:srgbClr val="4D4D4D"/>
        </a:dk1>
        <a:lt1>
          <a:srgbClr val="FFFFFF"/>
        </a:lt1>
        <a:dk2>
          <a:srgbClr val="4D4D4D"/>
        </a:dk2>
        <a:lt2>
          <a:srgbClr val="80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2">
        <a:dk1>
          <a:srgbClr val="4D4D4D"/>
        </a:dk1>
        <a:lt1>
          <a:srgbClr val="FFFFFF"/>
        </a:lt1>
        <a:dk2>
          <a:srgbClr val="4D4D4D"/>
        </a:dk2>
        <a:lt2>
          <a:srgbClr val="B92B2B"/>
        </a:lt2>
        <a:accent1>
          <a:srgbClr val="0095B7"/>
        </a:accent1>
        <a:accent2>
          <a:srgbClr val="FAAC8F"/>
        </a:accent2>
        <a:accent3>
          <a:srgbClr val="FFFFFF"/>
        </a:accent3>
        <a:accent4>
          <a:srgbClr val="404040"/>
        </a:accent4>
        <a:accent5>
          <a:srgbClr val="AAC8D8"/>
        </a:accent5>
        <a:accent6>
          <a:srgbClr val="E39B81"/>
        </a:accent6>
        <a:hlink>
          <a:srgbClr val="2D328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3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4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1FAA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5">
        <a:dk1>
          <a:srgbClr val="4D4D4D"/>
        </a:dk1>
        <a:lt1>
          <a:srgbClr val="FFFFFF"/>
        </a:lt1>
        <a:dk2>
          <a:srgbClr val="4D4D4D"/>
        </a:dk2>
        <a:lt2>
          <a:srgbClr val="F6DF52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6">
        <a:dk1>
          <a:srgbClr val="4D4D4D"/>
        </a:dk1>
        <a:lt1>
          <a:srgbClr val="FFFFFF"/>
        </a:lt1>
        <a:dk2>
          <a:srgbClr val="4D4D4D"/>
        </a:dk2>
        <a:lt2>
          <a:srgbClr val="17593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7">
        <a:dk1>
          <a:srgbClr val="4D4D4D"/>
        </a:dk1>
        <a:lt1>
          <a:srgbClr val="FFFFFF"/>
        </a:lt1>
        <a:dk2>
          <a:srgbClr val="4D4D4D"/>
        </a:dk2>
        <a:lt2>
          <a:srgbClr val="17593B"/>
        </a:lt2>
        <a:accent1>
          <a:srgbClr val="2167BF"/>
        </a:accent1>
        <a:accent2>
          <a:srgbClr val="5D5537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534C31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8">
        <a:dk1>
          <a:srgbClr val="4D4D4D"/>
        </a:dk1>
        <a:lt1>
          <a:srgbClr val="FFFFFF"/>
        </a:lt1>
        <a:dk2>
          <a:srgbClr val="4D4D4D"/>
        </a:dk2>
        <a:lt2>
          <a:srgbClr val="17593B"/>
        </a:lt2>
        <a:accent1>
          <a:srgbClr val="2167BF"/>
        </a:accent1>
        <a:accent2>
          <a:srgbClr val="7F7863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726C59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9">
        <a:dk1>
          <a:srgbClr val="4D4D4D"/>
        </a:dk1>
        <a:lt1>
          <a:srgbClr val="FFFFFF"/>
        </a:lt1>
        <a:dk2>
          <a:srgbClr val="4D4D4D"/>
        </a:dk2>
        <a:lt2>
          <a:srgbClr val="17593B"/>
        </a:lt2>
        <a:accent1>
          <a:srgbClr val="2167BF"/>
        </a:accent1>
        <a:accent2>
          <a:srgbClr val="7F7863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726C59"/>
        </a:accent6>
        <a:hlink>
          <a:srgbClr val="45886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10">
        <a:dk1>
          <a:srgbClr val="4D4D4D"/>
        </a:dk1>
        <a:lt1>
          <a:srgbClr val="FFFFFF"/>
        </a:lt1>
        <a:dk2>
          <a:srgbClr val="4D4D4D"/>
        </a:dk2>
        <a:lt2>
          <a:srgbClr val="869BCC"/>
        </a:lt2>
        <a:accent1>
          <a:srgbClr val="00A2D9"/>
        </a:accent1>
        <a:accent2>
          <a:srgbClr val="B486B0"/>
        </a:accent2>
        <a:accent3>
          <a:srgbClr val="FFFFFF"/>
        </a:accent3>
        <a:accent4>
          <a:srgbClr val="404040"/>
        </a:accent4>
        <a:accent5>
          <a:srgbClr val="AACEE9"/>
        </a:accent5>
        <a:accent6>
          <a:srgbClr val="A3799F"/>
        </a:accent6>
        <a:hlink>
          <a:srgbClr val="3D5EA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11">
        <a:dk1>
          <a:srgbClr val="4D4D4D"/>
        </a:dk1>
        <a:lt1>
          <a:srgbClr val="FFFFFF"/>
        </a:lt1>
        <a:dk2>
          <a:srgbClr val="4D4D4D"/>
        </a:dk2>
        <a:lt2>
          <a:srgbClr val="2C86AA"/>
        </a:lt2>
        <a:accent1>
          <a:srgbClr val="4B782A"/>
        </a:accent1>
        <a:accent2>
          <a:srgbClr val="38AFD0"/>
        </a:accent2>
        <a:accent3>
          <a:srgbClr val="FFFFFF"/>
        </a:accent3>
        <a:accent4>
          <a:srgbClr val="404040"/>
        </a:accent4>
        <a:accent5>
          <a:srgbClr val="B1BEAC"/>
        </a:accent5>
        <a:accent6>
          <a:srgbClr val="329EBC"/>
        </a:accent6>
        <a:hlink>
          <a:srgbClr val="9DBC2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12">
        <a:dk1>
          <a:srgbClr val="4D4D4D"/>
        </a:dk1>
        <a:lt1>
          <a:srgbClr val="FFFFFF"/>
        </a:lt1>
        <a:dk2>
          <a:srgbClr val="4D4D4D"/>
        </a:dk2>
        <a:lt2>
          <a:srgbClr val="2A5CA3"/>
        </a:lt2>
        <a:accent1>
          <a:srgbClr val="45B0E1"/>
        </a:accent1>
        <a:accent2>
          <a:srgbClr val="2277C8"/>
        </a:accent2>
        <a:accent3>
          <a:srgbClr val="FFFFFF"/>
        </a:accent3>
        <a:accent4>
          <a:srgbClr val="404040"/>
        </a:accent4>
        <a:accent5>
          <a:srgbClr val="B0D4EE"/>
        </a:accent5>
        <a:accent6>
          <a:srgbClr val="1E6BB5"/>
        </a:accent6>
        <a:hlink>
          <a:srgbClr val="6BC5E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13">
        <a:dk1>
          <a:srgbClr val="4D4D4D"/>
        </a:dk1>
        <a:lt1>
          <a:srgbClr val="FFFFFF"/>
        </a:lt1>
        <a:dk2>
          <a:srgbClr val="4D4D4D"/>
        </a:dk2>
        <a:lt2>
          <a:srgbClr val="234C89"/>
        </a:lt2>
        <a:accent1>
          <a:srgbClr val="33C3E5"/>
        </a:accent1>
        <a:accent2>
          <a:srgbClr val="2277C8"/>
        </a:accent2>
        <a:accent3>
          <a:srgbClr val="FFFFFF"/>
        </a:accent3>
        <a:accent4>
          <a:srgbClr val="404040"/>
        </a:accent4>
        <a:accent5>
          <a:srgbClr val="ADDEF0"/>
        </a:accent5>
        <a:accent6>
          <a:srgbClr val="1E6BB5"/>
        </a:accent6>
        <a:hlink>
          <a:srgbClr val="2BA6D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14">
        <a:dk1>
          <a:srgbClr val="4D4D4D"/>
        </a:dk1>
        <a:lt1>
          <a:srgbClr val="FFFFFF"/>
        </a:lt1>
        <a:dk2>
          <a:srgbClr val="4D4D4D"/>
        </a:dk2>
        <a:lt2>
          <a:srgbClr val="E0BD0E"/>
        </a:lt2>
        <a:accent1>
          <a:srgbClr val="BA9728"/>
        </a:accent1>
        <a:accent2>
          <a:srgbClr val="6D5C07"/>
        </a:accent2>
        <a:accent3>
          <a:srgbClr val="FFFFFF"/>
        </a:accent3>
        <a:accent4>
          <a:srgbClr val="404040"/>
        </a:accent4>
        <a:accent5>
          <a:srgbClr val="D9C9AC"/>
        </a:accent5>
        <a:accent6>
          <a:srgbClr val="625306"/>
        </a:accent6>
        <a:hlink>
          <a:srgbClr val="86491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15">
        <a:dk1>
          <a:srgbClr val="4D4D4D"/>
        </a:dk1>
        <a:lt1>
          <a:srgbClr val="FFFFFF"/>
        </a:lt1>
        <a:dk2>
          <a:srgbClr val="4D4D4D"/>
        </a:dk2>
        <a:lt2>
          <a:srgbClr val="F77F07"/>
        </a:lt2>
        <a:accent1>
          <a:srgbClr val="FAD706"/>
        </a:accent1>
        <a:accent2>
          <a:srgbClr val="F39E0C"/>
        </a:accent2>
        <a:accent3>
          <a:srgbClr val="FFFFFF"/>
        </a:accent3>
        <a:accent4>
          <a:srgbClr val="404040"/>
        </a:accent4>
        <a:accent5>
          <a:srgbClr val="FCE8AA"/>
        </a:accent5>
        <a:accent6>
          <a:srgbClr val="DC8F0A"/>
        </a:accent6>
        <a:hlink>
          <a:srgbClr val="E8BD0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476</TotalTime>
  <Words>2700</Words>
  <Application>Microsoft Office PowerPoint</Application>
  <PresentationFormat>Экран (4:3)</PresentationFormat>
  <Paragraphs>101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powerpoint-template</vt:lpstr>
      <vt:lpstr>ГДЕ ЖИВЕТ ИММУНИТЕТ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ismailova</dc:creator>
  <cp:lastModifiedBy>ismailova</cp:lastModifiedBy>
  <cp:revision>54</cp:revision>
  <dcterms:created xsi:type="dcterms:W3CDTF">2021-02-24T13:47:49Z</dcterms:created>
  <dcterms:modified xsi:type="dcterms:W3CDTF">2021-02-26T09:08:10Z</dcterms:modified>
</cp:coreProperties>
</file>